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91" r:id="rId2"/>
    <p:sldId id="256" r:id="rId3"/>
    <p:sldId id="257" r:id="rId4"/>
    <p:sldId id="258" r:id="rId5"/>
    <p:sldId id="263" r:id="rId6"/>
    <p:sldId id="260" r:id="rId7"/>
    <p:sldId id="261" r:id="rId8"/>
    <p:sldId id="264" r:id="rId9"/>
    <p:sldId id="267" r:id="rId10"/>
    <p:sldId id="266" r:id="rId11"/>
    <p:sldId id="268" r:id="rId12"/>
    <p:sldId id="270" r:id="rId13"/>
    <p:sldId id="272" r:id="rId14"/>
    <p:sldId id="273" r:id="rId15"/>
    <p:sldId id="290" r:id="rId16"/>
    <p:sldId id="274" r:id="rId17"/>
    <p:sldId id="275" r:id="rId18"/>
    <p:sldId id="276" r:id="rId19"/>
    <p:sldId id="277" r:id="rId20"/>
    <p:sldId id="278" r:id="rId21"/>
    <p:sldId id="279" r:id="rId22"/>
    <p:sldId id="280" r:id="rId23"/>
    <p:sldId id="281" r:id="rId24"/>
    <p:sldId id="288" r:id="rId25"/>
    <p:sldId id="285" r:id="rId26"/>
    <p:sldId id="282" r:id="rId27"/>
    <p:sldId id="283" r:id="rId28"/>
    <p:sldId id="284" r:id="rId29"/>
    <p:sldId id="286" r:id="rId30"/>
    <p:sldId id="287"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7" autoAdjust="0"/>
    <p:restoredTop sz="94660"/>
  </p:normalViewPr>
  <p:slideViewPr>
    <p:cSldViewPr snapToGrid="0">
      <p:cViewPr varScale="1">
        <p:scale>
          <a:sx n="80" d="100"/>
          <a:sy n="80" d="100"/>
        </p:scale>
        <p:origin x="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9764C2-5C0F-4E59-B659-4D7A8D9D7039}"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B26ABE-9400-4624-8894-715FF693ED60}" type="slidenum">
              <a:rPr lang="en-US" smtClean="0"/>
              <a:t>‹#›</a:t>
            </a:fld>
            <a:endParaRPr lang="en-US"/>
          </a:p>
        </p:txBody>
      </p:sp>
    </p:spTree>
    <p:extLst>
      <p:ext uri="{BB962C8B-B14F-4D97-AF65-F5344CB8AC3E}">
        <p14:creationId xmlns:p14="http://schemas.microsoft.com/office/powerpoint/2010/main" val="2966070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6F4B0-52CB-22AD-74C0-18BA60FAD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C3661C-F6A7-E8E4-649A-98C1BA9D18C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03C7BC-D21C-190C-06C0-02DAE41F0CB0}"/>
              </a:ext>
            </a:extLst>
          </p:cNvPr>
          <p:cNvSpPr>
            <a:spLocks noGrp="1"/>
          </p:cNvSpPr>
          <p:nvPr>
            <p:ph type="dt" sz="half" idx="10"/>
          </p:nvPr>
        </p:nvSpPr>
        <p:spPr/>
        <p:txBody>
          <a:bodyPr/>
          <a:lstStyle/>
          <a:p>
            <a:fld id="{5993DB85-B18F-4FC6-B0FD-E162C4D90A6A}" type="datetime1">
              <a:rPr lang="en-US" smtClean="0"/>
              <a:t>5/26/2023</a:t>
            </a:fld>
            <a:endParaRPr lang="en-US"/>
          </a:p>
        </p:txBody>
      </p:sp>
      <p:sp>
        <p:nvSpPr>
          <p:cNvPr id="5" name="Footer Placeholder 4">
            <a:extLst>
              <a:ext uri="{FF2B5EF4-FFF2-40B4-BE49-F238E27FC236}">
                <a16:creationId xmlns:a16="http://schemas.microsoft.com/office/drawing/2014/main" id="{15FF996D-B30B-B064-EF9C-35CD051CD977}"/>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A04236CF-7C55-7DB0-6B2A-2F0E7E65E9B3}"/>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256434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D3F94-6661-E7BF-7251-01758CB0E8A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C54751-EEBE-7D3F-D91F-0F36E7B8CA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25609-B08A-EC9E-BF3E-50C9FDB77976}"/>
              </a:ext>
            </a:extLst>
          </p:cNvPr>
          <p:cNvSpPr>
            <a:spLocks noGrp="1"/>
          </p:cNvSpPr>
          <p:nvPr>
            <p:ph type="dt" sz="half" idx="10"/>
          </p:nvPr>
        </p:nvSpPr>
        <p:spPr/>
        <p:txBody>
          <a:bodyPr/>
          <a:lstStyle/>
          <a:p>
            <a:fld id="{91976CA6-D093-48B7-BE31-2373DC0D8615}" type="datetime1">
              <a:rPr lang="en-US" smtClean="0"/>
              <a:t>5/26/2023</a:t>
            </a:fld>
            <a:endParaRPr lang="en-US"/>
          </a:p>
        </p:txBody>
      </p:sp>
      <p:sp>
        <p:nvSpPr>
          <p:cNvPr id="5" name="Footer Placeholder 4">
            <a:extLst>
              <a:ext uri="{FF2B5EF4-FFF2-40B4-BE49-F238E27FC236}">
                <a16:creationId xmlns:a16="http://schemas.microsoft.com/office/drawing/2014/main" id="{25C22C29-22CF-2EB1-7FDE-AB5EF0107E28}"/>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997AA229-C7C4-7200-FF0B-895F00BE97C4}"/>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4198953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D99A23-D4D8-5DA7-ACB2-716221E911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A0621FA-926E-3ABD-3FC2-08EA9CE8CC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172F4B-994D-F77A-5B4D-0B5400A0D306}"/>
              </a:ext>
            </a:extLst>
          </p:cNvPr>
          <p:cNvSpPr>
            <a:spLocks noGrp="1"/>
          </p:cNvSpPr>
          <p:nvPr>
            <p:ph type="dt" sz="half" idx="10"/>
          </p:nvPr>
        </p:nvSpPr>
        <p:spPr/>
        <p:txBody>
          <a:bodyPr/>
          <a:lstStyle/>
          <a:p>
            <a:fld id="{19BE3C25-7930-4C59-9192-983F4B11C307}" type="datetime1">
              <a:rPr lang="en-US" smtClean="0"/>
              <a:t>5/26/2023</a:t>
            </a:fld>
            <a:endParaRPr lang="en-US"/>
          </a:p>
        </p:txBody>
      </p:sp>
      <p:sp>
        <p:nvSpPr>
          <p:cNvPr id="5" name="Footer Placeholder 4">
            <a:extLst>
              <a:ext uri="{FF2B5EF4-FFF2-40B4-BE49-F238E27FC236}">
                <a16:creationId xmlns:a16="http://schemas.microsoft.com/office/drawing/2014/main" id="{25CBD404-37F2-F7C1-B109-15195E505FCB}"/>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42627FF3-BD2B-E77A-180A-C5ED3836148A}"/>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82101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4C12-DC47-3091-8B14-7BB35C402B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8C8694-CFA2-25F5-8830-DD1B9518C3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BD9ED3-E71A-CA62-2B77-7635C8F476E9}"/>
              </a:ext>
            </a:extLst>
          </p:cNvPr>
          <p:cNvSpPr>
            <a:spLocks noGrp="1"/>
          </p:cNvSpPr>
          <p:nvPr>
            <p:ph type="dt" sz="half" idx="10"/>
          </p:nvPr>
        </p:nvSpPr>
        <p:spPr/>
        <p:txBody>
          <a:bodyPr/>
          <a:lstStyle/>
          <a:p>
            <a:fld id="{D0BFDFDF-F9CD-4F85-BF11-B29C6856596D}" type="datetime1">
              <a:rPr lang="en-US" smtClean="0"/>
              <a:t>5/26/2023</a:t>
            </a:fld>
            <a:endParaRPr lang="en-US"/>
          </a:p>
        </p:txBody>
      </p:sp>
      <p:sp>
        <p:nvSpPr>
          <p:cNvPr id="5" name="Footer Placeholder 4">
            <a:extLst>
              <a:ext uri="{FF2B5EF4-FFF2-40B4-BE49-F238E27FC236}">
                <a16:creationId xmlns:a16="http://schemas.microsoft.com/office/drawing/2014/main" id="{54DF8F13-874E-DBA7-9455-5C2492D9AC12}"/>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FDB0564D-6C66-3CD9-7886-B2A3A09A8718}"/>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1561469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EA610-7487-B015-D480-908DADECF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2598A4-A44C-F12A-5905-2727A14E4F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DEAEDA-1AE5-F9BE-0E4D-788AF4E09BE6}"/>
              </a:ext>
            </a:extLst>
          </p:cNvPr>
          <p:cNvSpPr>
            <a:spLocks noGrp="1"/>
          </p:cNvSpPr>
          <p:nvPr>
            <p:ph type="dt" sz="half" idx="10"/>
          </p:nvPr>
        </p:nvSpPr>
        <p:spPr/>
        <p:txBody>
          <a:bodyPr/>
          <a:lstStyle/>
          <a:p>
            <a:fld id="{276AAC73-48D9-4B75-9620-E1652D84EC2B}" type="datetime1">
              <a:rPr lang="en-US" smtClean="0"/>
              <a:t>5/26/2023</a:t>
            </a:fld>
            <a:endParaRPr lang="en-US"/>
          </a:p>
        </p:txBody>
      </p:sp>
      <p:sp>
        <p:nvSpPr>
          <p:cNvPr id="5" name="Footer Placeholder 4">
            <a:extLst>
              <a:ext uri="{FF2B5EF4-FFF2-40B4-BE49-F238E27FC236}">
                <a16:creationId xmlns:a16="http://schemas.microsoft.com/office/drawing/2014/main" id="{9AB18409-431E-562A-81F1-9561AEF58220}"/>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4A44F3A8-4D04-7D14-DF66-9FD26301C3B4}"/>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3434574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51176-81E2-DAEB-E524-0A57498CA5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BFE471-3621-0D0A-DD7C-7D64E9FDD6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7B160D-1F3A-E009-ACC9-5490A35EC4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558D9A-6FC9-874A-D5B2-3C3B18B084FB}"/>
              </a:ext>
            </a:extLst>
          </p:cNvPr>
          <p:cNvSpPr>
            <a:spLocks noGrp="1"/>
          </p:cNvSpPr>
          <p:nvPr>
            <p:ph type="dt" sz="half" idx="10"/>
          </p:nvPr>
        </p:nvSpPr>
        <p:spPr/>
        <p:txBody>
          <a:bodyPr/>
          <a:lstStyle/>
          <a:p>
            <a:fld id="{B7837A34-72EC-4B7F-A9D2-720F8D78705C}" type="datetime1">
              <a:rPr lang="en-US" smtClean="0"/>
              <a:t>5/26/2023</a:t>
            </a:fld>
            <a:endParaRPr lang="en-US"/>
          </a:p>
        </p:txBody>
      </p:sp>
      <p:sp>
        <p:nvSpPr>
          <p:cNvPr id="6" name="Footer Placeholder 5">
            <a:extLst>
              <a:ext uri="{FF2B5EF4-FFF2-40B4-BE49-F238E27FC236}">
                <a16:creationId xmlns:a16="http://schemas.microsoft.com/office/drawing/2014/main" id="{54ADC76D-0643-20A3-24A6-EDAC62380C01}"/>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1B3E22E3-D063-E57B-EB70-81975B715961}"/>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3277046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2198E-D9B9-100A-E6B9-470916315B0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E94F3A-7596-9B75-D317-47521FEC35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3420BF-63A4-A792-473A-A77D18C1E4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3DC357-FB6F-0815-CD95-959E3DA866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B7378-5DEF-433D-C936-19C4D19744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78A0A04-F1DA-20D0-3A69-E278429CA963}"/>
              </a:ext>
            </a:extLst>
          </p:cNvPr>
          <p:cNvSpPr>
            <a:spLocks noGrp="1"/>
          </p:cNvSpPr>
          <p:nvPr>
            <p:ph type="dt" sz="half" idx="10"/>
          </p:nvPr>
        </p:nvSpPr>
        <p:spPr/>
        <p:txBody>
          <a:bodyPr/>
          <a:lstStyle/>
          <a:p>
            <a:fld id="{E361A6AE-D2CA-4F6E-A468-9F6242156BF9}" type="datetime1">
              <a:rPr lang="en-US" smtClean="0"/>
              <a:t>5/26/2023</a:t>
            </a:fld>
            <a:endParaRPr lang="en-US"/>
          </a:p>
        </p:txBody>
      </p:sp>
      <p:sp>
        <p:nvSpPr>
          <p:cNvPr id="8" name="Footer Placeholder 7">
            <a:extLst>
              <a:ext uri="{FF2B5EF4-FFF2-40B4-BE49-F238E27FC236}">
                <a16:creationId xmlns:a16="http://schemas.microsoft.com/office/drawing/2014/main" id="{B54EDFAD-06BF-0275-54A9-C6EBAAD490CA}"/>
              </a:ext>
            </a:extLst>
          </p:cNvPr>
          <p:cNvSpPr>
            <a:spLocks noGrp="1"/>
          </p:cNvSpPr>
          <p:nvPr>
            <p:ph type="ftr" sz="quarter" idx="11"/>
          </p:nvPr>
        </p:nvSpPr>
        <p:spPr/>
        <p:txBody>
          <a:bodyPr/>
          <a:lstStyle/>
          <a:p>
            <a:r>
              <a:rPr lang="en-US"/>
              <a:t>Cyber War: The Reign Of Digital Battelfield</a:t>
            </a:r>
          </a:p>
        </p:txBody>
      </p:sp>
      <p:sp>
        <p:nvSpPr>
          <p:cNvPr id="9" name="Slide Number Placeholder 8">
            <a:extLst>
              <a:ext uri="{FF2B5EF4-FFF2-40B4-BE49-F238E27FC236}">
                <a16:creationId xmlns:a16="http://schemas.microsoft.com/office/drawing/2014/main" id="{91B7A27E-8B8B-D0DE-2EFE-68BA8C4310B4}"/>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3290736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7407-C072-649D-EAD5-42572E393B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FB39B5-B31B-5F27-EB14-3DDE0B4DBBD4}"/>
              </a:ext>
            </a:extLst>
          </p:cNvPr>
          <p:cNvSpPr>
            <a:spLocks noGrp="1"/>
          </p:cNvSpPr>
          <p:nvPr>
            <p:ph type="dt" sz="half" idx="10"/>
          </p:nvPr>
        </p:nvSpPr>
        <p:spPr/>
        <p:txBody>
          <a:bodyPr/>
          <a:lstStyle/>
          <a:p>
            <a:fld id="{25DEA412-0C73-4405-8612-17392F5CE7AF}" type="datetime1">
              <a:rPr lang="en-US" smtClean="0"/>
              <a:t>5/26/2023</a:t>
            </a:fld>
            <a:endParaRPr lang="en-US"/>
          </a:p>
        </p:txBody>
      </p:sp>
      <p:sp>
        <p:nvSpPr>
          <p:cNvPr id="4" name="Footer Placeholder 3">
            <a:extLst>
              <a:ext uri="{FF2B5EF4-FFF2-40B4-BE49-F238E27FC236}">
                <a16:creationId xmlns:a16="http://schemas.microsoft.com/office/drawing/2014/main" id="{AF3D66B5-CDF8-B864-E402-07A22A5F672A}"/>
              </a:ext>
            </a:extLst>
          </p:cNvPr>
          <p:cNvSpPr>
            <a:spLocks noGrp="1"/>
          </p:cNvSpPr>
          <p:nvPr>
            <p:ph type="ftr" sz="quarter" idx="11"/>
          </p:nvPr>
        </p:nvSpPr>
        <p:spPr/>
        <p:txBody>
          <a:bodyPr/>
          <a:lstStyle/>
          <a:p>
            <a:r>
              <a:rPr lang="en-US"/>
              <a:t>Cyber War: The Reign Of Digital Battelfield</a:t>
            </a:r>
          </a:p>
        </p:txBody>
      </p:sp>
      <p:sp>
        <p:nvSpPr>
          <p:cNvPr id="5" name="Slide Number Placeholder 4">
            <a:extLst>
              <a:ext uri="{FF2B5EF4-FFF2-40B4-BE49-F238E27FC236}">
                <a16:creationId xmlns:a16="http://schemas.microsoft.com/office/drawing/2014/main" id="{523C6337-0DEC-4DBA-AC2E-BFC5157DE613}"/>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1013877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F0787D-9818-E807-2DDE-1AC1AC5BF06B}"/>
              </a:ext>
            </a:extLst>
          </p:cNvPr>
          <p:cNvSpPr>
            <a:spLocks noGrp="1"/>
          </p:cNvSpPr>
          <p:nvPr>
            <p:ph type="dt" sz="half" idx="10"/>
          </p:nvPr>
        </p:nvSpPr>
        <p:spPr/>
        <p:txBody>
          <a:bodyPr/>
          <a:lstStyle/>
          <a:p>
            <a:fld id="{A99657B8-8377-44D0-8D73-1866995B3F9D}" type="datetime1">
              <a:rPr lang="en-US" smtClean="0"/>
              <a:t>5/26/2023</a:t>
            </a:fld>
            <a:endParaRPr lang="en-US"/>
          </a:p>
        </p:txBody>
      </p:sp>
      <p:sp>
        <p:nvSpPr>
          <p:cNvPr id="3" name="Footer Placeholder 2">
            <a:extLst>
              <a:ext uri="{FF2B5EF4-FFF2-40B4-BE49-F238E27FC236}">
                <a16:creationId xmlns:a16="http://schemas.microsoft.com/office/drawing/2014/main" id="{F4334DC5-BA2D-0251-0A8F-775AB2A24889}"/>
              </a:ext>
            </a:extLst>
          </p:cNvPr>
          <p:cNvSpPr>
            <a:spLocks noGrp="1"/>
          </p:cNvSpPr>
          <p:nvPr>
            <p:ph type="ftr" sz="quarter" idx="11"/>
          </p:nvPr>
        </p:nvSpPr>
        <p:spPr/>
        <p:txBody>
          <a:bodyPr/>
          <a:lstStyle/>
          <a:p>
            <a:r>
              <a:rPr lang="en-US"/>
              <a:t>Cyber War: The Reign Of Digital Battelfield</a:t>
            </a:r>
          </a:p>
        </p:txBody>
      </p:sp>
      <p:sp>
        <p:nvSpPr>
          <p:cNvPr id="4" name="Slide Number Placeholder 3">
            <a:extLst>
              <a:ext uri="{FF2B5EF4-FFF2-40B4-BE49-F238E27FC236}">
                <a16:creationId xmlns:a16="http://schemas.microsoft.com/office/drawing/2014/main" id="{F30E1618-E1AD-03AA-3A5B-4CDCCE429851}"/>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271478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3923-45FA-C184-440D-68408F37F9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936285C-43AE-8D56-C908-FD92053633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6487D7-93C1-5828-8670-CE5DFA71C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704554-8DEC-D0DE-DB7E-0239FF0726EA}"/>
              </a:ext>
            </a:extLst>
          </p:cNvPr>
          <p:cNvSpPr>
            <a:spLocks noGrp="1"/>
          </p:cNvSpPr>
          <p:nvPr>
            <p:ph type="dt" sz="half" idx="10"/>
          </p:nvPr>
        </p:nvSpPr>
        <p:spPr/>
        <p:txBody>
          <a:bodyPr/>
          <a:lstStyle/>
          <a:p>
            <a:fld id="{C072AD6C-F163-4E11-A540-E724D105BC9F}" type="datetime1">
              <a:rPr lang="en-US" smtClean="0"/>
              <a:t>5/26/2023</a:t>
            </a:fld>
            <a:endParaRPr lang="en-US"/>
          </a:p>
        </p:txBody>
      </p:sp>
      <p:sp>
        <p:nvSpPr>
          <p:cNvPr id="6" name="Footer Placeholder 5">
            <a:extLst>
              <a:ext uri="{FF2B5EF4-FFF2-40B4-BE49-F238E27FC236}">
                <a16:creationId xmlns:a16="http://schemas.microsoft.com/office/drawing/2014/main" id="{CD4F00C3-BDAC-30A3-D44B-EF3BB8263C30}"/>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BB9C71E6-9DA9-3F29-F9AC-E836E13638E7}"/>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1070468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B71A-24A0-7BC0-6408-3A23E30CBA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EC50EA-D63E-1D57-B69E-357482289D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F179ABC-A904-EA3C-0B83-14913C07E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25A5E6-5AA0-322F-6C29-5AE5BE8E0822}"/>
              </a:ext>
            </a:extLst>
          </p:cNvPr>
          <p:cNvSpPr>
            <a:spLocks noGrp="1"/>
          </p:cNvSpPr>
          <p:nvPr>
            <p:ph type="dt" sz="half" idx="10"/>
          </p:nvPr>
        </p:nvSpPr>
        <p:spPr/>
        <p:txBody>
          <a:bodyPr/>
          <a:lstStyle/>
          <a:p>
            <a:fld id="{5749B2D5-65E5-4E4C-A8D1-575681514782}" type="datetime1">
              <a:rPr lang="en-US" smtClean="0"/>
              <a:t>5/26/2023</a:t>
            </a:fld>
            <a:endParaRPr lang="en-US"/>
          </a:p>
        </p:txBody>
      </p:sp>
      <p:sp>
        <p:nvSpPr>
          <p:cNvPr id="6" name="Footer Placeholder 5">
            <a:extLst>
              <a:ext uri="{FF2B5EF4-FFF2-40B4-BE49-F238E27FC236}">
                <a16:creationId xmlns:a16="http://schemas.microsoft.com/office/drawing/2014/main" id="{DB4E3281-37CC-7593-576E-96B1B5883757}"/>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731B240B-23A3-FF46-CFBC-DDCBACDD0D78}"/>
              </a:ext>
            </a:extLst>
          </p:cNvPr>
          <p:cNvSpPr>
            <a:spLocks noGrp="1"/>
          </p:cNvSpPr>
          <p:nvPr>
            <p:ph type="sldNum" sz="quarter" idx="12"/>
          </p:nvPr>
        </p:nvSpPr>
        <p:spPr/>
        <p:txBody>
          <a:bodyPr/>
          <a:lstStyle/>
          <a:p>
            <a:fld id="{9E69DD1D-E26A-4CE3-A99D-DEE571DB6B2B}" type="slidenum">
              <a:rPr lang="en-US" smtClean="0"/>
              <a:t>‹#›</a:t>
            </a:fld>
            <a:endParaRPr lang="en-US"/>
          </a:p>
        </p:txBody>
      </p:sp>
    </p:spTree>
    <p:extLst>
      <p:ext uri="{BB962C8B-B14F-4D97-AF65-F5344CB8AC3E}">
        <p14:creationId xmlns:p14="http://schemas.microsoft.com/office/powerpoint/2010/main" val="1751651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5E8F8F-330F-3334-19F2-C81622AD37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A576271-DE21-B7A0-6A54-FDDA753DB0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701F22-8677-FDC4-4EB0-EB873C7D37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103E4-73E2-4158-8F4E-6858DF4F87BF}" type="datetime1">
              <a:rPr lang="en-US" smtClean="0"/>
              <a:t>5/26/2023</a:t>
            </a:fld>
            <a:endParaRPr lang="en-US"/>
          </a:p>
        </p:txBody>
      </p:sp>
      <p:sp>
        <p:nvSpPr>
          <p:cNvPr id="5" name="Footer Placeholder 4">
            <a:extLst>
              <a:ext uri="{FF2B5EF4-FFF2-40B4-BE49-F238E27FC236}">
                <a16:creationId xmlns:a16="http://schemas.microsoft.com/office/drawing/2014/main" id="{055E93D1-FD1B-7294-ADBC-B0324D6785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Cyber War: The Reign Of Digital Battelfield</a:t>
            </a:r>
          </a:p>
        </p:txBody>
      </p:sp>
      <p:sp>
        <p:nvSpPr>
          <p:cNvPr id="6" name="Slide Number Placeholder 5">
            <a:extLst>
              <a:ext uri="{FF2B5EF4-FFF2-40B4-BE49-F238E27FC236}">
                <a16:creationId xmlns:a16="http://schemas.microsoft.com/office/drawing/2014/main" id="{7B12B3AA-44BE-1516-7B4A-17A240805A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69DD1D-E26A-4CE3-A99D-DEE571DB6B2B}" type="slidenum">
              <a:rPr lang="en-US" smtClean="0"/>
              <a:t>‹#›</a:t>
            </a:fld>
            <a:endParaRPr lang="en-US"/>
          </a:p>
        </p:txBody>
      </p:sp>
    </p:spTree>
    <p:extLst>
      <p:ext uri="{BB962C8B-B14F-4D97-AF65-F5344CB8AC3E}">
        <p14:creationId xmlns:p14="http://schemas.microsoft.com/office/powerpoint/2010/main" val="38733596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6.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5" Type="http://schemas.openxmlformats.org/officeDocument/2006/relationships/image" Target="../media/image17.jpe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 Id="rId14" Type="http://schemas.microsoft.com/office/2007/relationships/hdphoto" Target="../media/hdphoto3.wdp"/></Relationships>
</file>

<file path=ppt/slides/_rels/slide18.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fortinet.com/resources/cyberglossary/ransomware" TargetMode="External"/><Relationship Id="rId13" Type="http://schemas.openxmlformats.org/officeDocument/2006/relationships/image" Target="../media/image19.png"/><Relationship Id="rId3" Type="http://schemas.openxmlformats.org/officeDocument/2006/relationships/image" Target="../media/image7.png"/><Relationship Id="rId7" Type="http://schemas.openxmlformats.org/officeDocument/2006/relationships/hyperlink" Target="https://www.fortinet.com/resources/cyberglossary/wannacry-ransomware-attack" TargetMode="External"/><Relationship Id="rId12"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11" Type="http://schemas.openxmlformats.org/officeDocument/2006/relationships/image" Target="../media/image15.png"/><Relationship Id="rId5" Type="http://schemas.openxmlformats.org/officeDocument/2006/relationships/image" Target="../media/image8.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hyperlink" Target="https://www.fortinet.com/blog/threat-research/key-differences-between-petya-and-notpety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2.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www.theguardian.com/world/2023/feb/26/german-minister-warns-of-massive-danger-from-russian-hackers" TargetMode="External"/><Relationship Id="rId3" Type="http://schemas.microsoft.com/office/2007/relationships/hdphoto" Target="../media/hdphoto4.wdp"/><Relationship Id="rId7" Type="http://schemas.openxmlformats.org/officeDocument/2006/relationships/hyperlink" Target="http://www.ethikundmilitaer.de/en/full-issues/20191-conflict-zone-cyberspace/von-wussow-cyberwar-past-and-present-of-a-contested-term/"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en.wikipedia.org/wiki/Stuxnet" TargetMode="External"/><Relationship Id="rId5" Type="http://schemas.openxmlformats.org/officeDocument/2006/relationships/hyperlink" Target="https://www.wired.com/2014/11/countdown-to-zero-day-stuxnet/" TargetMode="External"/><Relationship Id="rId10" Type="http://schemas.openxmlformats.org/officeDocument/2006/relationships/hyperlink" Target="https://www.thalesgroup.com/en/group/news/war-ukraine-new-geography-cyber-warfare" TargetMode="External"/><Relationship Id="rId4" Type="http://schemas.openxmlformats.org/officeDocument/2006/relationships/hyperlink" Target="https://www.imperva.com/learn/application-security/cyber-warfare/" TargetMode="External"/><Relationship Id="rId9" Type="http://schemas.openxmlformats.org/officeDocument/2006/relationships/hyperlink" Target="https://www.theguardian.com/technology/2023/mar/30/vulkan-files-leak-reveals-putins-global-and-domestic-cyberwarfare-tactic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www.imperva.com/learn/application-security/cyber-attack/" TargetMode="External"/><Relationship Id="rId5" Type="http://schemas.openxmlformats.org/officeDocument/2006/relationships/image" Target="../media/image8.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089909-A87B-13FC-CA79-972B28863DBE}"/>
              </a:ext>
            </a:extLst>
          </p:cNvPr>
          <p:cNvSpPr>
            <a:spLocks noGrp="1"/>
          </p:cNvSpPr>
          <p:nvPr>
            <p:ph type="dt" sz="half" idx="10"/>
          </p:nvPr>
        </p:nvSpPr>
        <p:spPr/>
        <p:txBody>
          <a:bodyPr/>
          <a:lstStyle/>
          <a:p>
            <a:fld id="{A99657B8-8377-44D0-8D73-1866995B3F9D}" type="datetime1">
              <a:rPr lang="en-US" smtClean="0"/>
              <a:t>5/26/2023</a:t>
            </a:fld>
            <a:endParaRPr lang="en-US"/>
          </a:p>
        </p:txBody>
      </p:sp>
      <p:sp>
        <p:nvSpPr>
          <p:cNvPr id="4" name="Slide Number Placeholder 3">
            <a:extLst>
              <a:ext uri="{FF2B5EF4-FFF2-40B4-BE49-F238E27FC236}">
                <a16:creationId xmlns:a16="http://schemas.microsoft.com/office/drawing/2014/main" id="{2123567C-10E4-0B9A-CD0F-813B2A5A46A7}"/>
              </a:ext>
            </a:extLst>
          </p:cNvPr>
          <p:cNvSpPr>
            <a:spLocks noGrp="1"/>
          </p:cNvSpPr>
          <p:nvPr>
            <p:ph type="sldNum" sz="quarter" idx="12"/>
          </p:nvPr>
        </p:nvSpPr>
        <p:spPr/>
        <p:txBody>
          <a:bodyPr/>
          <a:lstStyle/>
          <a:p>
            <a:fld id="{9E69DD1D-E26A-4CE3-A99D-DEE571DB6B2B}" type="slidenum">
              <a:rPr lang="en-US" smtClean="0"/>
              <a:t>1</a:t>
            </a:fld>
            <a:endParaRPr lang="en-US"/>
          </a:p>
        </p:txBody>
      </p:sp>
    </p:spTree>
    <p:extLst>
      <p:ext uri="{BB962C8B-B14F-4D97-AF65-F5344CB8AC3E}">
        <p14:creationId xmlns:p14="http://schemas.microsoft.com/office/powerpoint/2010/main" val="28657491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38971" y="2241242"/>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9B9C5992-DF5A-2B20-A817-2F8D43E344CD}"/>
              </a:ext>
            </a:extLst>
          </p:cNvPr>
          <p:cNvSpPr/>
          <p:nvPr/>
        </p:nvSpPr>
        <p:spPr>
          <a:xfrm>
            <a:off x="-1600266" y="-161963"/>
            <a:ext cx="794159" cy="7486725"/>
          </a:xfrm>
          <a:prstGeom prst="rect">
            <a:avLst/>
          </a:prstGeom>
          <a:solidFill>
            <a:schemeClr val="accent2">
              <a:lumMod val="75000"/>
              <a:alpha val="9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7">
            <a:extLst>
              <a:ext uri="{FF2B5EF4-FFF2-40B4-BE49-F238E27FC236}">
                <a16:creationId xmlns:a16="http://schemas.microsoft.com/office/drawing/2014/main" id="{60DF40F7-567C-82C1-2C75-96FDF77CE042}"/>
              </a:ext>
            </a:extLst>
          </p:cNvPr>
          <p:cNvSpPr>
            <a:spLocks noGrp="1"/>
          </p:cNvSpPr>
          <p:nvPr>
            <p:ph type="dt" sz="half" idx="10"/>
          </p:nvPr>
        </p:nvSpPr>
        <p:spPr/>
        <p:txBody>
          <a:bodyPr/>
          <a:lstStyle/>
          <a:p>
            <a:fld id="{F22D5703-16B7-451A-9477-FEAAEC65D8C3}" type="datetime1">
              <a:rPr lang="en-US" smtClean="0">
                <a:solidFill>
                  <a:schemeClr val="bg1"/>
                </a:solidFill>
              </a:rPr>
              <a:t>5/26/2023</a:t>
            </a:fld>
            <a:endParaRPr lang="en-US" dirty="0">
              <a:solidFill>
                <a:schemeClr val="bg1"/>
              </a:solidFill>
            </a:endParaRPr>
          </a:p>
        </p:txBody>
      </p:sp>
      <p:sp>
        <p:nvSpPr>
          <p:cNvPr id="11" name="Footer Placeholder 10">
            <a:extLst>
              <a:ext uri="{FF2B5EF4-FFF2-40B4-BE49-F238E27FC236}">
                <a16:creationId xmlns:a16="http://schemas.microsoft.com/office/drawing/2014/main" id="{C662F0A9-5552-EDE9-79EB-5AB1841523E3}"/>
              </a:ext>
            </a:extLst>
          </p:cNvPr>
          <p:cNvSpPr>
            <a:spLocks noGrp="1"/>
          </p:cNvSpPr>
          <p:nvPr>
            <p:ph type="ftr" sz="quarter" idx="11"/>
          </p:nvPr>
        </p:nvSpPr>
        <p:spPr>
          <a:xfrm>
            <a:off x="3647907" y="6351959"/>
            <a:ext cx="4114800" cy="365125"/>
          </a:xfrm>
        </p:spPr>
        <p:txBody>
          <a:bodyPr/>
          <a:lstStyle/>
          <a:p>
            <a:r>
              <a:rPr lang="en-US" dirty="0">
                <a:solidFill>
                  <a:schemeClr val="bg1"/>
                </a:solidFill>
              </a:rPr>
              <a:t>Cyber War: The Reign Of Digital Battlefield</a:t>
            </a:r>
          </a:p>
        </p:txBody>
      </p:sp>
      <p:sp>
        <p:nvSpPr>
          <p:cNvPr id="12" name="Slide Number Placeholder 11">
            <a:extLst>
              <a:ext uri="{FF2B5EF4-FFF2-40B4-BE49-F238E27FC236}">
                <a16:creationId xmlns:a16="http://schemas.microsoft.com/office/drawing/2014/main" id="{011E35F4-94C6-1E11-3452-A4F36799EDCF}"/>
              </a:ext>
            </a:extLst>
          </p:cNvPr>
          <p:cNvSpPr>
            <a:spLocks noGrp="1"/>
          </p:cNvSpPr>
          <p:nvPr>
            <p:ph type="sldNum" sz="quarter" idx="12"/>
          </p:nvPr>
        </p:nvSpPr>
        <p:spPr/>
        <p:txBody>
          <a:bodyPr/>
          <a:lstStyle/>
          <a:p>
            <a:fld id="{9E69DD1D-E26A-4CE3-A99D-DEE571DB6B2B}" type="slidenum">
              <a:rPr lang="en-US" sz="2000" smtClean="0">
                <a:solidFill>
                  <a:schemeClr val="bg1"/>
                </a:solidFill>
              </a:rPr>
              <a:t>10</a:t>
            </a:fld>
            <a:endParaRPr lang="en-US" dirty="0">
              <a:solidFill>
                <a:schemeClr val="bg1"/>
              </a:solidFill>
            </a:endParaRPr>
          </a:p>
        </p:txBody>
      </p:sp>
    </p:spTree>
    <p:extLst>
      <p:ext uri="{BB962C8B-B14F-4D97-AF65-F5344CB8AC3E}">
        <p14:creationId xmlns:p14="http://schemas.microsoft.com/office/powerpoint/2010/main" val="2694350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24407" t="14815" r="32500" b="5778"/>
          <a:stretch/>
        </p:blipFill>
        <p:spPr>
          <a:xfrm>
            <a:off x="-185076" y="0"/>
            <a:ext cx="5253981"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FA93B67-9E96-4FCC-02A7-A4180AAF7745}"/>
              </a:ext>
            </a:extLst>
          </p:cNvPr>
          <p:cNvSpPr txBox="1"/>
          <p:nvPr/>
        </p:nvSpPr>
        <p:spPr>
          <a:xfrm>
            <a:off x="83186" y="150181"/>
            <a:ext cx="7228702" cy="923330"/>
          </a:xfrm>
          <a:prstGeom prst="rect">
            <a:avLst/>
          </a:prstGeom>
          <a:noFill/>
        </p:spPr>
        <p:txBody>
          <a:bodyPr wrap="square">
            <a:spAutoFit/>
          </a:bodyPr>
          <a:lstStyle/>
          <a:p>
            <a:r>
              <a:rPr kumimoji="0" lang="en-US" sz="5400" b="0" i="0" u="none" strike="noStrike" kern="1200" cap="none" spc="0" normalizeH="0" baseline="0" noProof="0" dirty="0">
                <a:ln>
                  <a:noFill/>
                </a:ln>
                <a:solidFill>
                  <a:schemeClr val="tx1">
                    <a:lumMod val="95000"/>
                    <a:lumOff val="5000"/>
                  </a:schemeClr>
                </a:solidFill>
                <a:effectLst/>
                <a:uLnTx/>
                <a:uFillTx/>
                <a:latin typeface="HGMaruGothicMPRO" panose="020F0400000000000000" pitchFamily="34" charset="-128"/>
                <a:ea typeface="HGMaruGothicMPRO" panose="020F0400000000000000" pitchFamily="34" charset="-128"/>
                <a:cs typeface="+mj-cs"/>
              </a:rPr>
              <a:t>History</a:t>
            </a:r>
            <a:endParaRPr lang="en-US" sz="2400" dirty="0">
              <a:solidFill>
                <a:schemeClr val="tx1">
                  <a:lumMod val="95000"/>
                  <a:lumOff val="5000"/>
                </a:schemeClr>
              </a:solidFill>
              <a:latin typeface="HGMaruGothicMPRO" panose="020F0400000000000000" pitchFamily="34" charset="-128"/>
              <a:ea typeface="HGMaruGothicMPRO" panose="020F0400000000000000" pitchFamily="34" charset="-128"/>
            </a:endParaRPr>
          </a:p>
        </p:txBody>
      </p:sp>
      <p:sp>
        <p:nvSpPr>
          <p:cNvPr id="12" name="Oval 11">
            <a:extLst>
              <a:ext uri="{FF2B5EF4-FFF2-40B4-BE49-F238E27FC236}">
                <a16:creationId xmlns:a16="http://schemas.microsoft.com/office/drawing/2014/main" id="{6132199A-12D8-6089-EF27-404275C1C883}"/>
              </a:ext>
            </a:extLst>
          </p:cNvPr>
          <p:cNvSpPr/>
          <p:nvPr/>
        </p:nvSpPr>
        <p:spPr>
          <a:xfrm>
            <a:off x="179697" y="1355520"/>
            <a:ext cx="388307" cy="37578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2DD510A-C42A-9A8D-10CA-A8BCE1BC6EB4}"/>
              </a:ext>
            </a:extLst>
          </p:cNvPr>
          <p:cNvCxnSpPr>
            <a:cxnSpLocks/>
          </p:cNvCxnSpPr>
          <p:nvPr/>
        </p:nvCxnSpPr>
        <p:spPr>
          <a:xfrm>
            <a:off x="375744" y="1731301"/>
            <a:ext cx="0" cy="576072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8F22888-B8DB-2BA6-5004-5DD2E9DEF66B}"/>
              </a:ext>
            </a:extLst>
          </p:cNvPr>
          <p:cNvSpPr txBox="1"/>
          <p:nvPr/>
        </p:nvSpPr>
        <p:spPr>
          <a:xfrm>
            <a:off x="813612" y="1162732"/>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2010</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8" name="TextBox 17">
            <a:extLst>
              <a:ext uri="{FF2B5EF4-FFF2-40B4-BE49-F238E27FC236}">
                <a16:creationId xmlns:a16="http://schemas.microsoft.com/office/drawing/2014/main" id="{0E948E23-7A69-E1D5-F728-DB99126EB83F}"/>
              </a:ext>
            </a:extLst>
          </p:cNvPr>
          <p:cNvSpPr txBox="1"/>
          <p:nvPr/>
        </p:nvSpPr>
        <p:spPr>
          <a:xfrm>
            <a:off x="813612" y="1775628"/>
            <a:ext cx="4999011" cy="1323439"/>
          </a:xfrm>
          <a:prstGeom prst="rect">
            <a:avLst/>
          </a:prstGeom>
          <a:noFill/>
        </p:spPr>
        <p:txBody>
          <a:bodyPr wrap="square">
            <a:spAutoFit/>
          </a:bodyPr>
          <a:lstStyle/>
          <a:p>
            <a:r>
              <a:rPr kumimoji="0" lang="en-US" sz="800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Stuxnet</a:t>
            </a:r>
            <a:endParaRPr lang="en-US" sz="6000" dirty="0">
              <a:solidFill>
                <a:schemeClr val="bg1"/>
              </a:solidFill>
              <a:latin typeface="HGMaruGothicMPRO" panose="020F0400000000000000" pitchFamily="34" charset="-128"/>
              <a:ea typeface="HGMaruGothicMPRO" panose="020F0400000000000000" pitchFamily="34" charset="-128"/>
            </a:endParaRPr>
          </a:p>
        </p:txBody>
      </p:sp>
      <p:pic>
        <p:nvPicPr>
          <p:cNvPr id="20" name="Picture 19">
            <a:extLst>
              <a:ext uri="{FF2B5EF4-FFF2-40B4-BE49-F238E27FC236}">
                <a16:creationId xmlns:a16="http://schemas.microsoft.com/office/drawing/2014/main" id="{8B479FA7-3B8D-AF0A-DF75-3B00C11CAD9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7000"/>
                    </a14:imgEffect>
                    <a14:imgEffect>
                      <a14:brightnessContrast bright="11000"/>
                    </a14:imgEffect>
                  </a14:imgLayer>
                </a14:imgProps>
              </a:ext>
              <a:ext uri="{28A0092B-C50C-407E-A947-70E740481C1C}">
                <a14:useLocalDpi xmlns:a14="http://schemas.microsoft.com/office/drawing/2010/main" val="0"/>
              </a:ext>
            </a:extLst>
          </a:blip>
          <a:srcRect l="10158" t="13334" r="37344" b="13348"/>
          <a:stretch/>
        </p:blipFill>
        <p:spPr>
          <a:xfrm>
            <a:off x="6787258" y="1144428"/>
            <a:ext cx="5310796" cy="3959543"/>
          </a:xfrm>
          <a:prstGeom prst="rect">
            <a:avLst/>
          </a:prstGeom>
        </p:spPr>
      </p:pic>
      <p:sp>
        <p:nvSpPr>
          <p:cNvPr id="8" name="Date Placeholder 7">
            <a:extLst>
              <a:ext uri="{FF2B5EF4-FFF2-40B4-BE49-F238E27FC236}">
                <a16:creationId xmlns:a16="http://schemas.microsoft.com/office/drawing/2014/main" id="{833690F4-89BA-24BB-9C32-610BFA775D16}"/>
              </a:ext>
            </a:extLst>
          </p:cNvPr>
          <p:cNvSpPr>
            <a:spLocks noGrp="1"/>
          </p:cNvSpPr>
          <p:nvPr>
            <p:ph type="dt" sz="half" idx="10"/>
          </p:nvPr>
        </p:nvSpPr>
        <p:spPr/>
        <p:txBody>
          <a:bodyPr/>
          <a:lstStyle/>
          <a:p>
            <a:fld id="{E3A119E1-07F6-4CDE-9ED3-D881200F64C0}" type="datetime1">
              <a:rPr lang="en-US" smtClean="0">
                <a:solidFill>
                  <a:schemeClr val="bg1"/>
                </a:solidFill>
              </a:rPr>
              <a:t>5/26/2023</a:t>
            </a:fld>
            <a:endParaRPr lang="en-US" dirty="0">
              <a:solidFill>
                <a:schemeClr val="bg1"/>
              </a:solidFill>
            </a:endParaRPr>
          </a:p>
        </p:txBody>
      </p:sp>
      <p:sp>
        <p:nvSpPr>
          <p:cNvPr id="13" name="Footer Placeholder 12">
            <a:extLst>
              <a:ext uri="{FF2B5EF4-FFF2-40B4-BE49-F238E27FC236}">
                <a16:creationId xmlns:a16="http://schemas.microsoft.com/office/drawing/2014/main" id="{5E1DC996-D250-B8B1-D823-22E5956725B2}"/>
              </a:ext>
            </a:extLst>
          </p:cNvPr>
          <p:cNvSpPr>
            <a:spLocks noGrp="1"/>
          </p:cNvSpPr>
          <p:nvPr>
            <p:ph type="ftr" sz="quarter" idx="11"/>
          </p:nvPr>
        </p:nvSpPr>
        <p:spPr/>
        <p:txBody>
          <a:bodyPr/>
          <a:lstStyle/>
          <a:p>
            <a:r>
              <a:rPr lang="en-US" dirty="0">
                <a:solidFill>
                  <a:schemeClr val="bg1"/>
                </a:solidFill>
              </a:rPr>
              <a:t>Cyber War: The Reign Of Digital Battlefield</a:t>
            </a:r>
          </a:p>
        </p:txBody>
      </p:sp>
      <p:sp>
        <p:nvSpPr>
          <p:cNvPr id="15" name="Slide Number Placeholder 14">
            <a:extLst>
              <a:ext uri="{FF2B5EF4-FFF2-40B4-BE49-F238E27FC236}">
                <a16:creationId xmlns:a16="http://schemas.microsoft.com/office/drawing/2014/main" id="{D6156C19-D38A-CD6E-79D3-53B8B8F4FFB7}"/>
              </a:ext>
            </a:extLst>
          </p:cNvPr>
          <p:cNvSpPr>
            <a:spLocks noGrp="1"/>
          </p:cNvSpPr>
          <p:nvPr>
            <p:ph type="sldNum" sz="quarter" idx="12"/>
          </p:nvPr>
        </p:nvSpPr>
        <p:spPr/>
        <p:txBody>
          <a:bodyPr/>
          <a:lstStyle/>
          <a:p>
            <a:fld id="{9E69DD1D-E26A-4CE3-A99D-DEE571DB6B2B}" type="slidenum">
              <a:rPr lang="en-US" sz="2000" smtClean="0">
                <a:solidFill>
                  <a:schemeClr val="bg1"/>
                </a:solidFill>
              </a:rPr>
              <a:t>11</a:t>
            </a:fld>
            <a:endParaRPr lang="en-US" sz="2000" dirty="0">
              <a:solidFill>
                <a:schemeClr val="bg1"/>
              </a:solidFill>
            </a:endParaRPr>
          </a:p>
        </p:txBody>
      </p:sp>
    </p:spTree>
    <p:extLst>
      <p:ext uri="{BB962C8B-B14F-4D97-AF65-F5344CB8AC3E}">
        <p14:creationId xmlns:p14="http://schemas.microsoft.com/office/powerpoint/2010/main" val="54018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AFA93B67-9E96-4FCC-02A7-A4180AAF7745}"/>
              </a:ext>
            </a:extLst>
          </p:cNvPr>
          <p:cNvSpPr txBox="1"/>
          <p:nvPr/>
        </p:nvSpPr>
        <p:spPr>
          <a:xfrm>
            <a:off x="83186" y="150181"/>
            <a:ext cx="7228702" cy="923330"/>
          </a:xfrm>
          <a:prstGeom prst="rect">
            <a:avLst/>
          </a:prstGeom>
          <a:noFill/>
        </p:spPr>
        <p:txBody>
          <a:bodyPr wrap="square">
            <a:spAutoFit/>
          </a:bodyPr>
          <a:lstStyle/>
          <a:p>
            <a:r>
              <a:rPr kumimoji="0" lang="en-US" sz="5400" b="0" i="0" u="none" strike="noStrike" kern="1200" cap="none" spc="0" normalizeH="0" baseline="0" noProof="0" dirty="0">
                <a:ln>
                  <a:noFill/>
                </a:ln>
                <a:solidFill>
                  <a:schemeClr val="tx1">
                    <a:lumMod val="95000"/>
                    <a:lumOff val="5000"/>
                  </a:schemeClr>
                </a:solidFill>
                <a:effectLst/>
                <a:uLnTx/>
                <a:uFillTx/>
                <a:latin typeface="HGMaruGothicMPRO" panose="020F0400000000000000" pitchFamily="34" charset="-128"/>
                <a:ea typeface="HGMaruGothicMPRO" panose="020F0400000000000000" pitchFamily="34" charset="-128"/>
                <a:cs typeface="+mj-cs"/>
              </a:rPr>
              <a:t>History</a:t>
            </a:r>
            <a:endParaRPr lang="en-US" sz="2400" dirty="0">
              <a:solidFill>
                <a:schemeClr val="tx1">
                  <a:lumMod val="95000"/>
                  <a:lumOff val="5000"/>
                </a:schemeClr>
              </a:solidFill>
              <a:latin typeface="HGMaruGothicMPRO" panose="020F0400000000000000" pitchFamily="34" charset="-128"/>
              <a:ea typeface="HGMaruGothicMPRO" panose="020F0400000000000000" pitchFamily="34" charset="-128"/>
            </a:endParaRPr>
          </a:p>
        </p:txBody>
      </p:sp>
      <p:sp>
        <p:nvSpPr>
          <p:cNvPr id="12" name="Oval 11">
            <a:extLst>
              <a:ext uri="{FF2B5EF4-FFF2-40B4-BE49-F238E27FC236}">
                <a16:creationId xmlns:a16="http://schemas.microsoft.com/office/drawing/2014/main" id="{6132199A-12D8-6089-EF27-404275C1C883}"/>
              </a:ext>
            </a:extLst>
          </p:cNvPr>
          <p:cNvSpPr/>
          <p:nvPr/>
        </p:nvSpPr>
        <p:spPr>
          <a:xfrm>
            <a:off x="179697" y="1355520"/>
            <a:ext cx="388307" cy="375781"/>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2DD510A-C42A-9A8D-10CA-A8BCE1BC6EB4}"/>
              </a:ext>
            </a:extLst>
          </p:cNvPr>
          <p:cNvCxnSpPr>
            <a:cxnSpLocks/>
          </p:cNvCxnSpPr>
          <p:nvPr/>
        </p:nvCxnSpPr>
        <p:spPr>
          <a:xfrm>
            <a:off x="375744" y="1731301"/>
            <a:ext cx="0" cy="5760720"/>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8F22888-B8DB-2BA6-5004-5DD2E9DEF66B}"/>
              </a:ext>
            </a:extLst>
          </p:cNvPr>
          <p:cNvSpPr txBox="1"/>
          <p:nvPr/>
        </p:nvSpPr>
        <p:spPr>
          <a:xfrm>
            <a:off x="813612" y="1162732"/>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2010</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8" name="TextBox 17">
            <a:extLst>
              <a:ext uri="{FF2B5EF4-FFF2-40B4-BE49-F238E27FC236}">
                <a16:creationId xmlns:a16="http://schemas.microsoft.com/office/drawing/2014/main" id="{0E948E23-7A69-E1D5-F728-DB99126EB83F}"/>
              </a:ext>
            </a:extLst>
          </p:cNvPr>
          <p:cNvSpPr txBox="1"/>
          <p:nvPr/>
        </p:nvSpPr>
        <p:spPr>
          <a:xfrm>
            <a:off x="767490" y="1542766"/>
            <a:ext cx="4999011" cy="1323439"/>
          </a:xfrm>
          <a:prstGeom prst="rect">
            <a:avLst/>
          </a:prstGeom>
          <a:noFill/>
        </p:spPr>
        <p:txBody>
          <a:bodyPr wrap="square">
            <a:spAutoFit/>
          </a:bodyPr>
          <a:lstStyle/>
          <a:p>
            <a:r>
              <a:rPr kumimoji="0" lang="en-US" sz="800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Stuxnet</a:t>
            </a:r>
            <a:endParaRPr lang="en-US" sz="6000" dirty="0">
              <a:solidFill>
                <a:schemeClr val="bg1"/>
              </a:solidFill>
              <a:latin typeface="HGMaruGothicMPRO" panose="020F0400000000000000" pitchFamily="34" charset="-128"/>
              <a:ea typeface="HGMaruGothicMPRO" panose="020F0400000000000000" pitchFamily="34" charset="-128"/>
            </a:endParaRPr>
          </a:p>
        </p:txBody>
      </p:sp>
      <p:pic>
        <p:nvPicPr>
          <p:cNvPr id="20" name="Picture 19">
            <a:extLst>
              <a:ext uri="{FF2B5EF4-FFF2-40B4-BE49-F238E27FC236}">
                <a16:creationId xmlns:a16="http://schemas.microsoft.com/office/drawing/2014/main" id="{8B479FA7-3B8D-AF0A-DF75-3B00C11CAD9D}"/>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7000"/>
                    </a14:imgEffect>
                    <a14:imgEffect>
                      <a14:brightnessContrast bright="11000"/>
                    </a14:imgEffect>
                  </a14:imgLayer>
                </a14:imgProps>
              </a:ext>
              <a:ext uri="{28A0092B-C50C-407E-A947-70E740481C1C}">
                <a14:useLocalDpi xmlns:a14="http://schemas.microsoft.com/office/drawing/2010/main" val="0"/>
              </a:ext>
            </a:extLst>
          </a:blip>
          <a:srcRect l="10158" t="13334" r="37344" b="13348"/>
          <a:stretch/>
        </p:blipFill>
        <p:spPr>
          <a:xfrm>
            <a:off x="6787258" y="1144428"/>
            <a:ext cx="5310796" cy="3959543"/>
          </a:xfrm>
          <a:prstGeom prst="rect">
            <a:avLst/>
          </a:prstGeom>
        </p:spPr>
      </p:pic>
      <p:sp>
        <p:nvSpPr>
          <p:cNvPr id="13" name="TextBox 12">
            <a:extLst>
              <a:ext uri="{FF2B5EF4-FFF2-40B4-BE49-F238E27FC236}">
                <a16:creationId xmlns:a16="http://schemas.microsoft.com/office/drawing/2014/main" id="{04A69948-13FB-B5DD-5359-A430005C7E6F}"/>
              </a:ext>
            </a:extLst>
          </p:cNvPr>
          <p:cNvSpPr txBox="1"/>
          <p:nvPr/>
        </p:nvSpPr>
        <p:spPr>
          <a:xfrm>
            <a:off x="523007" y="2817163"/>
            <a:ext cx="5639321" cy="4760278"/>
          </a:xfrm>
          <a:prstGeom prst="rect">
            <a:avLst/>
          </a:prstGeom>
          <a:noFill/>
        </p:spPr>
        <p:txBody>
          <a:bodyPr wrap="square">
            <a:spAutoFit/>
          </a:body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It is a powerful computer worm designed by U.S. and Israeli intelligence that to disable a key part of the Iranian nuclear program.</a:t>
            </a: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000" dirty="0">
                <a:solidFill>
                  <a:schemeClr val="bg1"/>
                </a:solidFill>
                <a:latin typeface="HGMaruGothicMPRO" panose="020F0400000000000000" pitchFamily="34" charset="-128"/>
                <a:ea typeface="HGMaruGothicMPRO" panose="020F0400000000000000" pitchFamily="34" charset="-128"/>
              </a:rPr>
              <a:t>F</a:t>
            </a:r>
            <a:r>
              <a:rPr lang="en-US" sz="2000" b="0" i="0" dirty="0">
                <a:solidFill>
                  <a:schemeClr val="bg1"/>
                </a:solidFill>
                <a:effectLst/>
                <a:latin typeface="HGMaruGothicMPRO" panose="020F0400000000000000" pitchFamily="34" charset="-128"/>
                <a:ea typeface="HGMaruGothicMPRO" panose="020F0400000000000000" pitchFamily="34" charset="-128"/>
              </a:rPr>
              <a:t>irst uncovered in 2010 and thought to have been in development since early 2000</a:t>
            </a:r>
            <a:r>
              <a:rPr lang="en-US" sz="2000" dirty="0">
                <a:solidFill>
                  <a:schemeClr val="bg1"/>
                </a:solidFill>
                <a:latin typeface="HGMaruGothicMPRO" panose="020F0400000000000000" pitchFamily="34" charset="-128"/>
                <a:ea typeface="HGMaruGothicMPRO" panose="020F0400000000000000" pitchFamily="34" charset="-128"/>
              </a:rPr>
              <a:t>s.</a:t>
            </a:r>
            <a:endParaRPr lang="en-US" sz="2000" b="0" i="0" dirty="0">
              <a:solidFill>
                <a:schemeClr val="bg1"/>
              </a:solidFill>
              <a:effectLst/>
              <a:latin typeface="HGMaruGothicMPRO" panose="020F0400000000000000" pitchFamily="34" charset="-128"/>
              <a:ea typeface="HGMaruGothicMPRO" panose="020F0400000000000000" pitchFamily="34" charset="-128"/>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Stuxnet reportedly ruined </a:t>
            </a:r>
            <a:r>
              <a:rPr kumimoji="0" lang="en-US" sz="20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almost one-fifth of Iran's nuclear centrifuges.</a:t>
            </a:r>
            <a:r>
              <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 Targeting industrial control systems, the worm infected over </a:t>
            </a:r>
            <a:r>
              <a:rPr kumimoji="0" lang="en-US" sz="20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200,000 </a:t>
            </a:r>
            <a:r>
              <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computers and caused </a:t>
            </a:r>
            <a:r>
              <a:rPr kumimoji="0" lang="en-US" sz="20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1,000</a:t>
            </a:r>
            <a:r>
              <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 machines to physically degrade.</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000" b="0" i="0" dirty="0">
                <a:solidFill>
                  <a:srgbClr val="202122"/>
                </a:solidFill>
                <a:effectLst/>
                <a:latin typeface="Arial" panose="020B0604020202020204" pitchFamily="34" charset="0"/>
              </a:rPr>
              <a:t>.</a:t>
            </a:r>
            <a:endPar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000" b="0"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endParaRPr>
          </a:p>
        </p:txBody>
      </p:sp>
      <p:cxnSp>
        <p:nvCxnSpPr>
          <p:cNvPr id="15" name="Straight Connector 14">
            <a:extLst>
              <a:ext uri="{FF2B5EF4-FFF2-40B4-BE49-F238E27FC236}">
                <a16:creationId xmlns:a16="http://schemas.microsoft.com/office/drawing/2014/main" id="{40983016-B994-B315-AD0F-0E46FC506281}"/>
              </a:ext>
            </a:extLst>
          </p:cNvPr>
          <p:cNvCxnSpPr>
            <a:cxnSpLocks/>
          </p:cNvCxnSpPr>
          <p:nvPr/>
        </p:nvCxnSpPr>
        <p:spPr>
          <a:xfrm flipH="1" flipV="1">
            <a:off x="375744" y="7492021"/>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A90FB37C-0C60-BCEF-C7C6-EE920928B587}"/>
              </a:ext>
            </a:extLst>
          </p:cNvPr>
          <p:cNvSpPr>
            <a:spLocks noGrp="1"/>
          </p:cNvSpPr>
          <p:nvPr>
            <p:ph type="dt" sz="half" idx="10"/>
          </p:nvPr>
        </p:nvSpPr>
        <p:spPr>
          <a:xfrm>
            <a:off x="910899" y="6782590"/>
            <a:ext cx="2743200" cy="365125"/>
          </a:xfrm>
        </p:spPr>
        <p:txBody>
          <a:bodyPr/>
          <a:lstStyle/>
          <a:p>
            <a:fld id="{11932B19-F06B-45C5-8CD8-793F47F7232C}" type="datetime1">
              <a:rPr lang="en-US" smtClean="0">
                <a:solidFill>
                  <a:schemeClr val="bg1"/>
                </a:solidFill>
              </a:rPr>
              <a:t>5/26/2023</a:t>
            </a:fld>
            <a:endParaRPr lang="en-US" dirty="0">
              <a:solidFill>
                <a:schemeClr val="bg1"/>
              </a:solidFill>
            </a:endParaRPr>
          </a:p>
        </p:txBody>
      </p:sp>
      <p:sp>
        <p:nvSpPr>
          <p:cNvPr id="17" name="Footer Placeholder 16">
            <a:extLst>
              <a:ext uri="{FF2B5EF4-FFF2-40B4-BE49-F238E27FC236}">
                <a16:creationId xmlns:a16="http://schemas.microsoft.com/office/drawing/2014/main" id="{3886C61C-00E8-7CC9-4130-63796135644E}"/>
              </a:ext>
            </a:extLst>
          </p:cNvPr>
          <p:cNvSpPr>
            <a:spLocks noGrp="1"/>
          </p:cNvSpPr>
          <p:nvPr>
            <p:ph type="ftr" sz="quarter" idx="11"/>
          </p:nvPr>
        </p:nvSpPr>
        <p:spPr>
          <a:xfrm>
            <a:off x="4041244" y="6720515"/>
            <a:ext cx="4114800" cy="365125"/>
          </a:xfrm>
        </p:spPr>
        <p:txBody>
          <a:bodyPr/>
          <a:lstStyle/>
          <a:p>
            <a:r>
              <a:rPr lang="en-US" dirty="0">
                <a:solidFill>
                  <a:schemeClr val="bg1"/>
                </a:solidFill>
              </a:rPr>
              <a:t>Cyber War: The Reign Of Digital Battlefield</a:t>
            </a:r>
          </a:p>
        </p:txBody>
      </p:sp>
      <p:sp>
        <p:nvSpPr>
          <p:cNvPr id="19" name="Slide Number Placeholder 18">
            <a:extLst>
              <a:ext uri="{FF2B5EF4-FFF2-40B4-BE49-F238E27FC236}">
                <a16:creationId xmlns:a16="http://schemas.microsoft.com/office/drawing/2014/main" id="{305DC29B-BA7C-DA95-A68F-5E4CB8A5A705}"/>
              </a:ext>
            </a:extLst>
          </p:cNvPr>
          <p:cNvSpPr>
            <a:spLocks noGrp="1"/>
          </p:cNvSpPr>
          <p:nvPr>
            <p:ph type="sldNum" sz="quarter" idx="12"/>
          </p:nvPr>
        </p:nvSpPr>
        <p:spPr>
          <a:xfrm>
            <a:off x="9068133" y="6355390"/>
            <a:ext cx="2743200" cy="365125"/>
          </a:xfrm>
        </p:spPr>
        <p:txBody>
          <a:bodyPr/>
          <a:lstStyle/>
          <a:p>
            <a:fld id="{9E69DD1D-E26A-4CE3-A99D-DEE571DB6B2B}" type="slidenum">
              <a:rPr lang="en-US" sz="2000" smtClean="0">
                <a:solidFill>
                  <a:schemeClr val="bg1"/>
                </a:solidFill>
              </a:rPr>
              <a:t>12</a:t>
            </a:fld>
            <a:endParaRPr lang="en-US" dirty="0">
              <a:solidFill>
                <a:schemeClr val="bg1"/>
              </a:solidFill>
            </a:endParaRPr>
          </a:p>
        </p:txBody>
      </p:sp>
    </p:spTree>
    <p:extLst>
      <p:ext uri="{BB962C8B-B14F-4D97-AF65-F5344CB8AC3E}">
        <p14:creationId xmlns:p14="http://schemas.microsoft.com/office/powerpoint/2010/main" val="374412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A2DD510A-C42A-9A8D-10CA-A8BCE1BC6EB4}"/>
              </a:ext>
            </a:extLst>
          </p:cNvPr>
          <p:cNvCxnSpPr>
            <a:cxnSpLocks/>
          </p:cNvCxnSpPr>
          <p:nvPr/>
        </p:nvCxnSpPr>
        <p:spPr>
          <a:xfrm flipH="1">
            <a:off x="421849" y="5238502"/>
            <a:ext cx="0" cy="2250989"/>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2014</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5" name="Oval 14">
            <a:extLst>
              <a:ext uri="{FF2B5EF4-FFF2-40B4-BE49-F238E27FC236}">
                <a16:creationId xmlns:a16="http://schemas.microsoft.com/office/drawing/2014/main" id="{00A1236A-9451-A5BD-844A-E14002913CF1}"/>
              </a:ext>
            </a:extLst>
          </p:cNvPr>
          <p:cNvSpPr/>
          <p:nvPr/>
        </p:nvSpPr>
        <p:spPr>
          <a:xfrm>
            <a:off x="220365" y="4810405"/>
            <a:ext cx="411784" cy="42809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a:endCxn id="15" idx="0"/>
          </p:cNvCxnSpPr>
          <p:nvPr/>
        </p:nvCxnSpPr>
        <p:spPr>
          <a:xfrm>
            <a:off x="412059" y="1856284"/>
            <a:ext cx="0" cy="295412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B95746-9A18-EC62-1793-62AE8AD4E3E9}"/>
              </a:ext>
            </a:extLst>
          </p:cNvPr>
          <p:cNvSpPr txBox="1"/>
          <p:nvPr/>
        </p:nvSpPr>
        <p:spPr>
          <a:xfrm>
            <a:off x="714659" y="4705211"/>
            <a:ext cx="1553083"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2016</a:t>
            </a:r>
            <a:endParaRPr lang="en-US" sz="1200" b="1" dirty="0">
              <a:solidFill>
                <a:schemeClr val="bg1"/>
              </a:solidFill>
              <a:latin typeface="HGMaruGothicMPRO" panose="020F0400000000000000" pitchFamily="34" charset="-128"/>
              <a:ea typeface="HGMaruGothicMPRO" panose="020F0400000000000000" pitchFamily="34" charset="-128"/>
            </a:endParaRPr>
          </a:p>
        </p:txBody>
      </p:sp>
      <p:sp>
        <p:nvSpPr>
          <p:cNvPr id="27" name="TextBox 26">
            <a:extLst>
              <a:ext uri="{FF2B5EF4-FFF2-40B4-BE49-F238E27FC236}">
                <a16:creationId xmlns:a16="http://schemas.microsoft.com/office/drawing/2014/main" id="{573CDAAD-68D6-8516-6B98-5D30B0F2F7DD}"/>
              </a:ext>
            </a:extLst>
          </p:cNvPr>
          <p:cNvSpPr txBox="1"/>
          <p:nvPr/>
        </p:nvSpPr>
        <p:spPr>
          <a:xfrm>
            <a:off x="795736" y="2057551"/>
            <a:ext cx="11334597" cy="2246769"/>
          </a:xfrm>
          <a:prstGeom prst="rect">
            <a:avLst/>
          </a:prstGeom>
          <a:noFill/>
        </p:spPr>
        <p:txBody>
          <a:bodyPr wrap="square">
            <a:spAutoFit/>
          </a:bodyPr>
          <a:lstStyle/>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Russia launched a series of strategic attacks against Ukraine and the German parliament.</a:t>
            </a:r>
          </a:p>
          <a:p>
            <a:r>
              <a:rPr lang="en-US" sz="2800" b="0" i="0" dirty="0">
                <a:solidFill>
                  <a:schemeClr val="bg1"/>
                </a:solidFill>
                <a:effectLst/>
                <a:latin typeface="HGMaruGothicMPRO" panose="020F0400000000000000" pitchFamily="34" charset="-128"/>
                <a:ea typeface="HGMaruGothicMPRO" panose="020F0400000000000000" pitchFamily="34" charset="-128"/>
              </a:rPr>
              <a:t> </a:t>
            </a:r>
            <a:endParaRPr lang="en-US" sz="2800" dirty="0">
              <a:solidFill>
                <a:schemeClr val="bg1"/>
              </a:solidFill>
              <a:latin typeface="HGMaruGothicMPRO" panose="020F0400000000000000" pitchFamily="34" charset="-128"/>
              <a:ea typeface="HGMaruGothicMPRO" panose="020F0400000000000000" pitchFamily="34" charset="-128"/>
            </a:endParaRP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China hacked </a:t>
            </a:r>
            <a:r>
              <a:rPr lang="en-US" sz="2800" b="1" i="0" dirty="0">
                <a:solidFill>
                  <a:schemeClr val="bg1"/>
                </a:solidFill>
                <a:effectLst/>
                <a:latin typeface="HGMaruGothicMPRO" panose="020F0400000000000000" pitchFamily="34" charset="-128"/>
                <a:ea typeface="HGMaruGothicMPRO" panose="020F0400000000000000" pitchFamily="34" charset="-128"/>
              </a:rPr>
              <a:t>21.5 million </a:t>
            </a:r>
            <a:r>
              <a:rPr lang="en-US" sz="2800" b="0" i="0" dirty="0">
                <a:solidFill>
                  <a:schemeClr val="bg1"/>
                </a:solidFill>
                <a:effectLst/>
                <a:latin typeface="HGMaruGothicMPRO" panose="020F0400000000000000" pitchFamily="34" charset="-128"/>
                <a:ea typeface="HGMaruGothicMPRO" panose="020F0400000000000000" pitchFamily="34" charset="-128"/>
              </a:rPr>
              <a:t>employee records, stealing information from the U.S. Office of Personnel Management.</a:t>
            </a:r>
            <a:endParaRPr lang="en-US" dirty="0">
              <a:solidFill>
                <a:schemeClr val="bg1"/>
              </a:solidFill>
              <a:latin typeface="HGMaruGothicMPRO" panose="020F0400000000000000" pitchFamily="34" charset="-128"/>
              <a:ea typeface="HGMaruGothicMPRO" panose="020F0400000000000000" pitchFamily="34" charset="-128"/>
            </a:endParaRPr>
          </a:p>
        </p:txBody>
      </p:sp>
      <p:sp>
        <p:nvSpPr>
          <p:cNvPr id="11" name="TextBox 10">
            <a:extLst>
              <a:ext uri="{FF2B5EF4-FFF2-40B4-BE49-F238E27FC236}">
                <a16:creationId xmlns:a16="http://schemas.microsoft.com/office/drawing/2014/main" id="{4762BB3A-1247-E6FB-4E6E-CD75DD08954D}"/>
              </a:ext>
            </a:extLst>
          </p:cNvPr>
          <p:cNvSpPr txBox="1"/>
          <p:nvPr/>
        </p:nvSpPr>
        <p:spPr>
          <a:xfrm>
            <a:off x="795736" y="5455516"/>
            <a:ext cx="10299858" cy="1384995"/>
          </a:xfrm>
          <a:prstGeom prst="rect">
            <a:avLst/>
          </a:prstGeom>
          <a:noFill/>
        </p:spPr>
        <p:txBody>
          <a:bodyPr wrap="square">
            <a:spAutoFit/>
          </a:bodyPr>
          <a:lstStyle/>
          <a:p>
            <a:pPr marL="457200" indent="-457200">
              <a:buFont typeface="Arial" panose="020B0604020202020204" pitchFamily="34" charset="0"/>
              <a:buChar char="•"/>
            </a:pPr>
            <a:r>
              <a:rPr lang="en-US" sz="2800" i="0" dirty="0">
                <a:solidFill>
                  <a:schemeClr val="bg1"/>
                </a:solidFill>
                <a:effectLst/>
                <a:latin typeface="HGMaruGothicMPRO" panose="020F0400000000000000" pitchFamily="34" charset="-128"/>
                <a:ea typeface="HGMaruGothicMPRO" panose="020F0400000000000000" pitchFamily="34" charset="-128"/>
              </a:rPr>
              <a:t>December 2016, the second Russian-caused power outage in Ukraine, </a:t>
            </a:r>
            <a:r>
              <a:rPr lang="en-US" sz="2800" dirty="0">
                <a:solidFill>
                  <a:schemeClr val="bg1"/>
                </a:solidFill>
                <a:latin typeface="HGMaruGothicMPRO" panose="020F0400000000000000" pitchFamily="34" charset="-128"/>
                <a:ea typeface="HGMaruGothicMPRO" panose="020F0400000000000000" pitchFamily="34" charset="-128"/>
              </a:rPr>
              <a:t>losing about a fifth of </a:t>
            </a:r>
            <a:r>
              <a:rPr lang="en-US" sz="2800" dirty="0" err="1">
                <a:solidFill>
                  <a:schemeClr val="bg1"/>
                </a:solidFill>
                <a:latin typeface="HGMaruGothicMPRO" panose="020F0400000000000000" pitchFamily="34" charset="-128"/>
                <a:ea typeface="HGMaruGothicMPRO" panose="020F0400000000000000" pitchFamily="34" charset="-128"/>
              </a:rPr>
              <a:t>Kievs</a:t>
            </a:r>
            <a:r>
              <a:rPr lang="en-US" sz="2800" dirty="0">
                <a:solidFill>
                  <a:schemeClr val="bg1"/>
                </a:solidFill>
                <a:latin typeface="HGMaruGothicMPRO" panose="020F0400000000000000" pitchFamily="34" charset="-128"/>
                <a:ea typeface="HGMaruGothicMPRO" panose="020F0400000000000000" pitchFamily="34" charset="-128"/>
              </a:rPr>
              <a:t> power consumption that night affecting </a:t>
            </a:r>
            <a:r>
              <a:rPr lang="en-US" sz="2800" b="1" dirty="0">
                <a:solidFill>
                  <a:schemeClr val="bg1"/>
                </a:solidFill>
                <a:latin typeface="HGMaruGothicMPRO" panose="020F0400000000000000" pitchFamily="34" charset="-128"/>
                <a:ea typeface="HGMaruGothicMPRO" panose="020F0400000000000000" pitchFamily="34" charset="-128"/>
              </a:rPr>
              <a:t>225,000</a:t>
            </a:r>
            <a:r>
              <a:rPr lang="en-US" sz="2800" dirty="0">
                <a:solidFill>
                  <a:schemeClr val="bg1"/>
                </a:solidFill>
                <a:latin typeface="HGMaruGothicMPRO" panose="020F0400000000000000" pitchFamily="34" charset="-128"/>
                <a:ea typeface="HGMaruGothicMPRO" panose="020F0400000000000000" pitchFamily="34" charset="-128"/>
              </a:rPr>
              <a:t> people.</a:t>
            </a:r>
          </a:p>
        </p:txBody>
      </p:sp>
      <p:cxnSp>
        <p:nvCxnSpPr>
          <p:cNvPr id="18" name="Straight Connector 17">
            <a:extLst>
              <a:ext uri="{FF2B5EF4-FFF2-40B4-BE49-F238E27FC236}">
                <a16:creationId xmlns:a16="http://schemas.microsoft.com/office/drawing/2014/main" id="{F233327D-2638-684A-D87C-2153DBBB46A3}"/>
              </a:ext>
            </a:extLst>
          </p:cNvPr>
          <p:cNvCxnSpPr>
            <a:cxnSpLocks/>
          </p:cNvCxnSpPr>
          <p:nvPr/>
        </p:nvCxnSpPr>
        <p:spPr>
          <a:xfrm flipH="1">
            <a:off x="421849" y="7162800"/>
            <a:ext cx="0" cy="2250989"/>
          </a:xfrm>
          <a:prstGeom prst="line">
            <a:avLst/>
          </a:prstGeom>
          <a:ln>
            <a:solidFill>
              <a:schemeClr val="bg1"/>
            </a:solidFill>
          </a:ln>
        </p:spPr>
        <p:style>
          <a:lnRef idx="2">
            <a:schemeClr val="dk1"/>
          </a:lnRef>
          <a:fillRef idx="0">
            <a:schemeClr val="dk1"/>
          </a:fillRef>
          <a:effectRef idx="1">
            <a:schemeClr val="dk1"/>
          </a:effectRef>
          <a:fontRef idx="minor">
            <a:schemeClr val="tx1"/>
          </a:fontRef>
        </p:style>
      </p:cxnSp>
      <p:sp>
        <p:nvSpPr>
          <p:cNvPr id="8" name="Date Placeholder 7">
            <a:extLst>
              <a:ext uri="{FF2B5EF4-FFF2-40B4-BE49-F238E27FC236}">
                <a16:creationId xmlns:a16="http://schemas.microsoft.com/office/drawing/2014/main" id="{3D84087A-2083-9740-A4D1-DD9FB33EF6D3}"/>
              </a:ext>
            </a:extLst>
          </p:cNvPr>
          <p:cNvSpPr>
            <a:spLocks noGrp="1"/>
          </p:cNvSpPr>
          <p:nvPr>
            <p:ph type="dt" sz="half" idx="10"/>
          </p:nvPr>
        </p:nvSpPr>
        <p:spPr>
          <a:xfrm>
            <a:off x="477840" y="6687009"/>
            <a:ext cx="2743200" cy="365125"/>
          </a:xfrm>
        </p:spPr>
        <p:txBody>
          <a:bodyPr/>
          <a:lstStyle/>
          <a:p>
            <a:fld id="{F005CEA2-066C-492B-AC5D-BE3D74A2C41B}" type="datetime1">
              <a:rPr lang="en-US" smtClean="0">
                <a:solidFill>
                  <a:schemeClr val="bg1"/>
                </a:solidFill>
              </a:rPr>
              <a:t>5/26/2023</a:t>
            </a:fld>
            <a:endParaRPr lang="en-US" dirty="0">
              <a:solidFill>
                <a:schemeClr val="bg1"/>
              </a:solidFill>
            </a:endParaRPr>
          </a:p>
        </p:txBody>
      </p:sp>
      <p:sp>
        <p:nvSpPr>
          <p:cNvPr id="12" name="Footer Placeholder 11">
            <a:extLst>
              <a:ext uri="{FF2B5EF4-FFF2-40B4-BE49-F238E27FC236}">
                <a16:creationId xmlns:a16="http://schemas.microsoft.com/office/drawing/2014/main" id="{7A6450CF-393C-BA22-2938-E5CD56A3890E}"/>
              </a:ext>
            </a:extLst>
          </p:cNvPr>
          <p:cNvSpPr>
            <a:spLocks noGrp="1"/>
          </p:cNvSpPr>
          <p:nvPr>
            <p:ph type="ftr" sz="quarter" idx="11"/>
          </p:nvPr>
        </p:nvSpPr>
        <p:spPr>
          <a:xfrm>
            <a:off x="3991251" y="6787789"/>
            <a:ext cx="4114800" cy="365125"/>
          </a:xfrm>
        </p:spPr>
        <p:txBody>
          <a:bodyPr/>
          <a:lstStyle/>
          <a:p>
            <a:r>
              <a:rPr lang="en-US" dirty="0">
                <a:solidFill>
                  <a:schemeClr val="bg1"/>
                </a:solidFill>
              </a:rPr>
              <a:t>Cyber War: The Reign Of Digital Battlefield</a:t>
            </a:r>
          </a:p>
        </p:txBody>
      </p:sp>
      <p:sp>
        <p:nvSpPr>
          <p:cNvPr id="13" name="Slide Number Placeholder 12">
            <a:extLst>
              <a:ext uri="{FF2B5EF4-FFF2-40B4-BE49-F238E27FC236}">
                <a16:creationId xmlns:a16="http://schemas.microsoft.com/office/drawing/2014/main" id="{C550EA76-C443-7BDE-1EC1-EF67DED745AA}"/>
              </a:ext>
            </a:extLst>
          </p:cNvPr>
          <p:cNvSpPr>
            <a:spLocks noGrp="1"/>
          </p:cNvSpPr>
          <p:nvPr>
            <p:ph type="sldNum" sz="quarter" idx="12"/>
          </p:nvPr>
        </p:nvSpPr>
        <p:spPr>
          <a:xfrm>
            <a:off x="9122605" y="6422664"/>
            <a:ext cx="2743200" cy="365125"/>
          </a:xfrm>
        </p:spPr>
        <p:txBody>
          <a:bodyPr/>
          <a:lstStyle/>
          <a:p>
            <a:fld id="{9E69DD1D-E26A-4CE3-A99D-DEE571DB6B2B}" type="slidenum">
              <a:rPr lang="en-US" sz="2000" smtClean="0">
                <a:solidFill>
                  <a:schemeClr val="bg1"/>
                </a:solidFill>
              </a:rPr>
              <a:t>13</a:t>
            </a:fld>
            <a:endParaRPr lang="en-US" dirty="0">
              <a:solidFill>
                <a:schemeClr val="bg1"/>
              </a:solidFill>
            </a:endParaRPr>
          </a:p>
        </p:txBody>
      </p:sp>
    </p:spTree>
    <p:extLst>
      <p:ext uri="{BB962C8B-B14F-4D97-AF65-F5344CB8AC3E}">
        <p14:creationId xmlns:p14="http://schemas.microsoft.com/office/powerpoint/2010/main" val="2559407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1"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1"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1" i="0" dirty="0">
                <a:solidFill>
                  <a:schemeClr val="bg1"/>
                </a:solidFill>
                <a:effectLst/>
                <a:latin typeface="HGMaruGothicMPRO" panose="020F0400000000000000" pitchFamily="34" charset="-128"/>
                <a:ea typeface="HGMaruGothicMPRO" panose="020F0400000000000000" pitchFamily="34" charset="-128"/>
              </a:rPr>
              <a:t> </a:t>
            </a:r>
            <a:r>
              <a:rPr lang="en-US" sz="2800" b="0" i="0" dirty="0">
                <a:solidFill>
                  <a:schemeClr val="bg1"/>
                </a:solidFill>
                <a:effectLst/>
                <a:latin typeface="HGMaruGothicMPRO" panose="020F0400000000000000" pitchFamily="34" charset="-128"/>
                <a:ea typeface="HGMaruGothicMPRO" panose="020F0400000000000000" pitchFamily="34" charset="-128"/>
              </a:rPr>
              <a:t>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Date Placeholder 7">
            <a:extLst>
              <a:ext uri="{FF2B5EF4-FFF2-40B4-BE49-F238E27FC236}">
                <a16:creationId xmlns:a16="http://schemas.microsoft.com/office/drawing/2014/main" id="{6F2D0AD1-9680-2240-EE64-5C694AD5C9EB}"/>
              </a:ext>
            </a:extLst>
          </p:cNvPr>
          <p:cNvSpPr>
            <a:spLocks noGrp="1"/>
          </p:cNvSpPr>
          <p:nvPr>
            <p:ph type="dt" sz="half" idx="10"/>
          </p:nvPr>
        </p:nvSpPr>
        <p:spPr/>
        <p:txBody>
          <a:bodyPr/>
          <a:lstStyle/>
          <a:p>
            <a:fld id="{7CD2599A-61B3-40F7-8116-9889D73EDC35}" type="datetime1">
              <a:rPr lang="en-US" smtClean="0">
                <a:solidFill>
                  <a:schemeClr val="bg1"/>
                </a:solidFill>
              </a:rPr>
              <a:t>5/26/2023</a:t>
            </a:fld>
            <a:endParaRPr lang="en-US" dirty="0">
              <a:solidFill>
                <a:schemeClr val="bg1"/>
              </a:solidFill>
            </a:endParaRPr>
          </a:p>
        </p:txBody>
      </p:sp>
      <p:sp>
        <p:nvSpPr>
          <p:cNvPr id="11" name="Footer Placeholder 10">
            <a:extLst>
              <a:ext uri="{FF2B5EF4-FFF2-40B4-BE49-F238E27FC236}">
                <a16:creationId xmlns:a16="http://schemas.microsoft.com/office/drawing/2014/main" id="{AD24174F-8B81-E005-188F-9AC26F8A25DF}"/>
              </a:ext>
            </a:extLst>
          </p:cNvPr>
          <p:cNvSpPr>
            <a:spLocks noGrp="1"/>
          </p:cNvSpPr>
          <p:nvPr>
            <p:ph type="ftr" sz="quarter" idx="11"/>
          </p:nvPr>
        </p:nvSpPr>
        <p:spPr/>
        <p:txBody>
          <a:bodyPr/>
          <a:lstStyle/>
          <a:p>
            <a:r>
              <a:rPr lang="en-US" dirty="0">
                <a:solidFill>
                  <a:schemeClr val="bg1"/>
                </a:solidFill>
              </a:rPr>
              <a:t>Cyber War: The Reign Of Digital Battlefield</a:t>
            </a:r>
          </a:p>
        </p:txBody>
      </p:sp>
      <p:sp>
        <p:nvSpPr>
          <p:cNvPr id="12" name="Slide Number Placeholder 11">
            <a:extLst>
              <a:ext uri="{FF2B5EF4-FFF2-40B4-BE49-F238E27FC236}">
                <a16:creationId xmlns:a16="http://schemas.microsoft.com/office/drawing/2014/main" id="{E4A20462-20FE-8081-085D-82A91647B993}"/>
              </a:ext>
            </a:extLst>
          </p:cNvPr>
          <p:cNvSpPr>
            <a:spLocks noGrp="1"/>
          </p:cNvSpPr>
          <p:nvPr>
            <p:ph type="sldNum" sz="quarter" idx="12"/>
          </p:nvPr>
        </p:nvSpPr>
        <p:spPr/>
        <p:txBody>
          <a:bodyPr/>
          <a:lstStyle/>
          <a:p>
            <a:fld id="{9E69DD1D-E26A-4CE3-A99D-DEE571DB6B2B}" type="slidenum">
              <a:rPr lang="en-US" sz="2000" smtClean="0">
                <a:solidFill>
                  <a:schemeClr val="bg1"/>
                </a:solidFill>
              </a:rPr>
              <a:t>14</a:t>
            </a:fld>
            <a:endParaRPr lang="en-US" dirty="0">
              <a:solidFill>
                <a:schemeClr val="bg1"/>
              </a:solidFill>
            </a:endParaRPr>
          </a:p>
        </p:txBody>
      </p:sp>
    </p:spTree>
    <p:extLst>
      <p:ext uri="{BB962C8B-B14F-4D97-AF65-F5344CB8AC3E}">
        <p14:creationId xmlns:p14="http://schemas.microsoft.com/office/powerpoint/2010/main" val="939986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2022</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263205" y="1902681"/>
            <a:ext cx="12207555" cy="3970318"/>
          </a:xfrm>
          <a:prstGeom prst="rect">
            <a:avLst/>
          </a:prstGeom>
          <a:noFill/>
        </p:spPr>
        <p:txBody>
          <a:bodyPr wrap="square">
            <a:spAutoFit/>
          </a:bodyPr>
          <a:lstStyle/>
          <a:p>
            <a:pPr marL="1371600" lvl="2" indent="-457200">
              <a:buFont typeface="Arial" panose="020B0604020202020204" pitchFamily="34" charset="0"/>
              <a:buChar char="•"/>
            </a:pPr>
            <a:r>
              <a:rPr lang="en-US" sz="2800" b="0" i="0" dirty="0">
                <a:solidFill>
                  <a:schemeClr val="bg1"/>
                </a:solidFill>
                <a:effectLst/>
                <a:latin typeface="Open Sans" panose="020B0606030504020204" pitchFamily="34" charset="0"/>
              </a:rPr>
              <a:t>The phones of Ukrainian officials have been targeted by hackers as Russia</a:t>
            </a:r>
            <a:endParaRPr lang="en-US" sz="2800" dirty="0">
              <a:solidFill>
                <a:schemeClr val="bg1"/>
              </a:solidFill>
              <a:latin typeface="Open Sans" panose="020B0606030504020204" pitchFamily="34" charset="0"/>
            </a:endParaRPr>
          </a:p>
          <a:p>
            <a:pPr marL="1371600" lvl="2" indent="-457200">
              <a:buFont typeface="Arial" panose="020B0604020202020204" pitchFamily="34" charset="0"/>
              <a:buChar char="•"/>
            </a:pPr>
            <a:r>
              <a:rPr lang="en-US" sz="2800" b="0" i="0" dirty="0">
                <a:solidFill>
                  <a:schemeClr val="bg1"/>
                </a:solidFill>
                <a:effectLst/>
                <a:latin typeface="Open Sans" panose="020B0606030504020204" pitchFamily="34" charset="0"/>
              </a:rPr>
              <a:t>Russian-backed separatists in a breakaway region of eastern Ukraine have blocked access to Google’s search engine, citing alleged disinformation.</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1371600" lvl="2" indent="-457200">
              <a:buFont typeface="Arial" panose="020B0604020202020204" pitchFamily="34" charset="0"/>
              <a:buChar char="•"/>
            </a:pPr>
            <a:r>
              <a:rPr lang="en-US" sz="2800" b="0" i="0" dirty="0">
                <a:solidFill>
                  <a:schemeClr val="bg1"/>
                </a:solidFill>
                <a:effectLst/>
                <a:latin typeface="Open Sans" panose="020B0606030504020204" pitchFamily="34" charset="0"/>
              </a:rPr>
              <a:t>Russia’s No. 2 bank VTB was hit by the largest cyberattack in its history, warning of temporary difficulties in accessing its mobile app and website</a:t>
            </a:r>
            <a:endParaRPr lang="en-US" sz="2800" b="0" i="0" dirty="0">
              <a:solidFill>
                <a:schemeClr val="bg1"/>
              </a:solidFill>
              <a:effectLst/>
              <a:latin typeface="HGMaruGothicMPRO" panose="020F0400000000000000" pitchFamily="34" charset="-128"/>
              <a:ea typeface="HGMaruGothicMPRO" panose="020F0400000000000000" pitchFamily="34" charset="-128"/>
            </a:endParaRPr>
          </a:p>
          <a:p>
            <a:pPr marL="285750" indent="-285750">
              <a:buFont typeface="Arial" panose="020B0604020202020204" pitchFamily="34" charset="0"/>
              <a:buChar char="•"/>
            </a:pP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Date Placeholder 7">
            <a:extLst>
              <a:ext uri="{FF2B5EF4-FFF2-40B4-BE49-F238E27FC236}">
                <a16:creationId xmlns:a16="http://schemas.microsoft.com/office/drawing/2014/main" id="{6F2D0AD1-9680-2240-EE64-5C694AD5C9EB}"/>
              </a:ext>
            </a:extLst>
          </p:cNvPr>
          <p:cNvSpPr>
            <a:spLocks noGrp="1"/>
          </p:cNvSpPr>
          <p:nvPr>
            <p:ph type="dt" sz="half" idx="10"/>
          </p:nvPr>
        </p:nvSpPr>
        <p:spPr>
          <a:xfrm>
            <a:off x="443452" y="6625009"/>
            <a:ext cx="2743200" cy="365125"/>
          </a:xfrm>
        </p:spPr>
        <p:txBody>
          <a:bodyPr/>
          <a:lstStyle/>
          <a:p>
            <a:fld id="{7CD2599A-61B3-40F7-8116-9889D73EDC35}" type="datetime1">
              <a:rPr lang="en-US" smtClean="0">
                <a:solidFill>
                  <a:schemeClr val="bg1"/>
                </a:solidFill>
              </a:rPr>
              <a:t>5/26/2023</a:t>
            </a:fld>
            <a:endParaRPr lang="en-US" dirty="0">
              <a:solidFill>
                <a:schemeClr val="bg1"/>
              </a:solidFill>
            </a:endParaRPr>
          </a:p>
        </p:txBody>
      </p:sp>
      <p:sp>
        <p:nvSpPr>
          <p:cNvPr id="11" name="Footer Placeholder 10">
            <a:extLst>
              <a:ext uri="{FF2B5EF4-FFF2-40B4-BE49-F238E27FC236}">
                <a16:creationId xmlns:a16="http://schemas.microsoft.com/office/drawing/2014/main" id="{AD24174F-8B81-E005-188F-9AC26F8A25DF}"/>
              </a:ext>
            </a:extLst>
          </p:cNvPr>
          <p:cNvSpPr>
            <a:spLocks noGrp="1"/>
          </p:cNvSpPr>
          <p:nvPr>
            <p:ph type="ftr" sz="quarter" idx="11"/>
          </p:nvPr>
        </p:nvSpPr>
        <p:spPr>
          <a:xfrm>
            <a:off x="4275590" y="6520582"/>
            <a:ext cx="4114800" cy="365125"/>
          </a:xfrm>
        </p:spPr>
        <p:txBody>
          <a:bodyPr/>
          <a:lstStyle/>
          <a:p>
            <a:r>
              <a:rPr lang="en-US" dirty="0">
                <a:solidFill>
                  <a:schemeClr val="bg1"/>
                </a:solidFill>
              </a:rPr>
              <a:t>Cyber War: The Reign Of Digital Battlefield</a:t>
            </a:r>
          </a:p>
        </p:txBody>
      </p:sp>
      <p:sp>
        <p:nvSpPr>
          <p:cNvPr id="12" name="Slide Number Placeholder 11">
            <a:extLst>
              <a:ext uri="{FF2B5EF4-FFF2-40B4-BE49-F238E27FC236}">
                <a16:creationId xmlns:a16="http://schemas.microsoft.com/office/drawing/2014/main" id="{E4A20462-20FE-8081-085D-82A91647B993}"/>
              </a:ext>
            </a:extLst>
          </p:cNvPr>
          <p:cNvSpPr>
            <a:spLocks noGrp="1"/>
          </p:cNvSpPr>
          <p:nvPr>
            <p:ph type="sldNum" sz="quarter" idx="12"/>
          </p:nvPr>
        </p:nvSpPr>
        <p:spPr>
          <a:xfrm>
            <a:off x="9085671" y="6338019"/>
            <a:ext cx="2743200" cy="365125"/>
          </a:xfrm>
        </p:spPr>
        <p:txBody>
          <a:bodyPr/>
          <a:lstStyle/>
          <a:p>
            <a:fld id="{9E69DD1D-E26A-4CE3-A99D-DEE571DB6B2B}" type="slidenum">
              <a:rPr lang="en-US" sz="2000" smtClean="0">
                <a:solidFill>
                  <a:schemeClr val="bg1"/>
                </a:solidFill>
              </a:rPr>
              <a:t>15</a:t>
            </a:fld>
            <a:endParaRPr lang="en-US" dirty="0">
              <a:solidFill>
                <a:schemeClr val="bg1"/>
              </a:solidFill>
            </a:endParaRPr>
          </a:p>
        </p:txBody>
      </p:sp>
    </p:spTree>
    <p:extLst>
      <p:ext uri="{BB962C8B-B14F-4D97-AF65-F5344CB8AC3E}">
        <p14:creationId xmlns:p14="http://schemas.microsoft.com/office/powerpoint/2010/main" val="4291619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sp>
        <p:nvSpPr>
          <p:cNvPr id="11" name="Date Placeholder 10">
            <a:extLst>
              <a:ext uri="{FF2B5EF4-FFF2-40B4-BE49-F238E27FC236}">
                <a16:creationId xmlns:a16="http://schemas.microsoft.com/office/drawing/2014/main" id="{D85A0C6D-7DB4-2225-44D6-A855C3ACA53C}"/>
              </a:ext>
            </a:extLst>
          </p:cNvPr>
          <p:cNvSpPr>
            <a:spLocks noGrp="1"/>
          </p:cNvSpPr>
          <p:nvPr>
            <p:ph type="dt" sz="half" idx="10"/>
          </p:nvPr>
        </p:nvSpPr>
        <p:spPr/>
        <p:txBody>
          <a:bodyPr/>
          <a:lstStyle/>
          <a:p>
            <a:fld id="{BB20E451-6FF1-47A8-94C8-A1F884741E99}" type="datetime1">
              <a:rPr lang="en-US" smtClean="0">
                <a:solidFill>
                  <a:schemeClr val="tx1"/>
                </a:solidFill>
              </a:rPr>
              <a:t>5/26/2023</a:t>
            </a:fld>
            <a:endParaRPr lang="en-US" dirty="0">
              <a:solidFill>
                <a:schemeClr val="tx1"/>
              </a:solidFill>
            </a:endParaRPr>
          </a:p>
        </p:txBody>
      </p:sp>
      <p:sp>
        <p:nvSpPr>
          <p:cNvPr id="13" name="Footer Placeholder 12">
            <a:extLst>
              <a:ext uri="{FF2B5EF4-FFF2-40B4-BE49-F238E27FC236}">
                <a16:creationId xmlns:a16="http://schemas.microsoft.com/office/drawing/2014/main" id="{AA81F02F-F983-63D4-C14F-DE79F64DC867}"/>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18" name="Slide Number Placeholder 17">
            <a:extLst>
              <a:ext uri="{FF2B5EF4-FFF2-40B4-BE49-F238E27FC236}">
                <a16:creationId xmlns:a16="http://schemas.microsoft.com/office/drawing/2014/main" id="{552B2EC6-2BD5-3F3F-FD8D-DEAFE1CB6FFD}"/>
              </a:ext>
            </a:extLst>
          </p:cNvPr>
          <p:cNvSpPr>
            <a:spLocks noGrp="1"/>
          </p:cNvSpPr>
          <p:nvPr>
            <p:ph type="sldNum" sz="quarter" idx="12"/>
          </p:nvPr>
        </p:nvSpPr>
        <p:spPr/>
        <p:txBody>
          <a:bodyPr/>
          <a:lstStyle/>
          <a:p>
            <a:fld id="{9E69DD1D-E26A-4CE3-A99D-DEE571DB6B2B}" type="slidenum">
              <a:rPr lang="en-US" sz="2000" smtClean="0">
                <a:solidFill>
                  <a:schemeClr val="tx1"/>
                </a:solidFill>
              </a:rPr>
              <a:t>16</a:t>
            </a:fld>
            <a:endParaRPr lang="en-US" dirty="0">
              <a:solidFill>
                <a:schemeClr val="tx1"/>
              </a:solidFill>
            </a:endParaRPr>
          </a:p>
        </p:txBody>
      </p:sp>
    </p:spTree>
    <p:extLst>
      <p:ext uri="{BB962C8B-B14F-4D97-AF65-F5344CB8AC3E}">
        <p14:creationId xmlns:p14="http://schemas.microsoft.com/office/powerpoint/2010/main" val="200254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grpSp>
        <p:nvGrpSpPr>
          <p:cNvPr id="11" name="Group 10">
            <a:extLst>
              <a:ext uri="{FF2B5EF4-FFF2-40B4-BE49-F238E27FC236}">
                <a16:creationId xmlns:a16="http://schemas.microsoft.com/office/drawing/2014/main" id="{F8081477-9F70-1808-B5CD-DD8D8F4C82C2}"/>
              </a:ext>
            </a:extLst>
          </p:cNvPr>
          <p:cNvGrpSpPr/>
          <p:nvPr/>
        </p:nvGrpSpPr>
        <p:grpSpPr>
          <a:xfrm>
            <a:off x="2103749" y="3586412"/>
            <a:ext cx="9264836" cy="2455639"/>
            <a:chOff x="2103749" y="3586412"/>
            <a:chExt cx="9264836" cy="2455639"/>
          </a:xfrm>
          <a:solidFill>
            <a:schemeClr val="bg1">
              <a:alpha val="0"/>
            </a:schemeClr>
          </a:solidFill>
        </p:grpSpPr>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03749" y="3586412"/>
              <a:ext cx="1412829" cy="2205055"/>
            </a:xfrm>
            <a:prstGeom prst="rect">
              <a:avLst/>
            </a:prstGeom>
            <a:grpFill/>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a:grpFill/>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a:grpFill/>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a:grpFill/>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a:grpFill/>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a:grpFill/>
          </p:spPr>
        </p:pic>
      </p:grpSp>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224730" y="2877415"/>
            <a:ext cx="2414949" cy="3308589"/>
          </a:xfrm>
          <a:prstGeom prst="rect">
            <a:avLst/>
          </a:prstGeom>
        </p:spPr>
      </p:pic>
      <p:pic>
        <p:nvPicPr>
          <p:cNvPr id="18" name="Picture 17" descr="Graphical user interface">
            <a:extLst>
              <a:ext uri="{FF2B5EF4-FFF2-40B4-BE49-F238E27FC236}">
                <a16:creationId xmlns:a16="http://schemas.microsoft.com/office/drawing/2014/main" id="{6AD4345D-3374-8D48-D254-1AEB8F518426}"/>
              </a:ext>
            </a:extLst>
          </p:cNvPr>
          <p:cNvPicPr>
            <a:picLocks noChangeAspect="1"/>
          </p:cNvPicPr>
          <p:nvPr/>
        </p:nvPicPr>
        <p:blipFill rotWithShape="1">
          <a:blip r:embed="rId13">
            <a:alphaModFix/>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l="43214" t="56758" r="21942" b="23006"/>
          <a:stretch/>
        </p:blipFill>
        <p:spPr>
          <a:xfrm>
            <a:off x="2479198" y="3708087"/>
            <a:ext cx="9144530" cy="2580168"/>
          </a:xfrm>
          <a:prstGeom prst="rect">
            <a:avLst/>
          </a:prstGeom>
          <a:blipFill dpi="0" rotWithShape="1">
            <a:blip r:embed="rId15">
              <a:alphaModFix/>
            </a:blip>
            <a:srcRect/>
            <a:tile tx="0" ty="0" sx="100000" sy="100000" flip="none" algn="tl"/>
          </a:blipFill>
        </p:spPr>
      </p:pic>
      <p:sp>
        <p:nvSpPr>
          <p:cNvPr id="24" name="TextBox 23">
            <a:extLst>
              <a:ext uri="{FF2B5EF4-FFF2-40B4-BE49-F238E27FC236}">
                <a16:creationId xmlns:a16="http://schemas.microsoft.com/office/drawing/2014/main" id="{D9FCD4BF-E980-70F1-B688-F89033327D42}"/>
              </a:ext>
            </a:extLst>
          </p:cNvPr>
          <p:cNvSpPr txBox="1"/>
          <p:nvPr/>
        </p:nvSpPr>
        <p:spPr>
          <a:xfrm>
            <a:off x="2801751" y="3543163"/>
            <a:ext cx="7122160" cy="1200329"/>
          </a:xfrm>
          <a:prstGeom prst="rect">
            <a:avLst/>
          </a:prstGeom>
          <a:noFill/>
        </p:spPr>
        <p:txBody>
          <a:bodyPr wrap="square">
            <a:spAutoFit/>
          </a:bodyPr>
          <a:lstStyle/>
          <a:p>
            <a:pPr marL="342900" indent="-34290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Refers to monitoring other countries to steal secrets. </a:t>
            </a:r>
          </a:p>
          <a:p>
            <a:pPr marL="342900" indent="-34290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Involve using botnets or spear phishing attacks to compromise sensitive computer systems before exfiltrating sensitive information.</a:t>
            </a:r>
          </a:p>
        </p:txBody>
      </p:sp>
      <p:sp>
        <p:nvSpPr>
          <p:cNvPr id="13" name="Date Placeholder 12">
            <a:extLst>
              <a:ext uri="{FF2B5EF4-FFF2-40B4-BE49-F238E27FC236}">
                <a16:creationId xmlns:a16="http://schemas.microsoft.com/office/drawing/2014/main" id="{AD7BACD0-04C6-1BC0-FF8F-175E8DE3A396}"/>
              </a:ext>
            </a:extLst>
          </p:cNvPr>
          <p:cNvSpPr>
            <a:spLocks noGrp="1"/>
          </p:cNvSpPr>
          <p:nvPr>
            <p:ph type="dt" sz="half" idx="10"/>
          </p:nvPr>
        </p:nvSpPr>
        <p:spPr/>
        <p:txBody>
          <a:bodyPr/>
          <a:lstStyle/>
          <a:p>
            <a:fld id="{ECF72048-0DEA-460B-9631-061FD4B06F89}" type="datetime1">
              <a:rPr lang="en-US" smtClean="0">
                <a:solidFill>
                  <a:schemeClr val="tx1"/>
                </a:solidFill>
              </a:rPr>
              <a:t>5/26/2023</a:t>
            </a:fld>
            <a:endParaRPr lang="en-US" dirty="0">
              <a:solidFill>
                <a:schemeClr val="tx1"/>
              </a:solidFill>
            </a:endParaRPr>
          </a:p>
        </p:txBody>
      </p:sp>
      <p:sp>
        <p:nvSpPr>
          <p:cNvPr id="20" name="Footer Placeholder 19">
            <a:extLst>
              <a:ext uri="{FF2B5EF4-FFF2-40B4-BE49-F238E27FC236}">
                <a16:creationId xmlns:a16="http://schemas.microsoft.com/office/drawing/2014/main" id="{C8D89526-83C5-BBAE-AA2F-FCFFDCDE8FDC}"/>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6" name="Slide Number Placeholder 25">
            <a:extLst>
              <a:ext uri="{FF2B5EF4-FFF2-40B4-BE49-F238E27FC236}">
                <a16:creationId xmlns:a16="http://schemas.microsoft.com/office/drawing/2014/main" id="{03D3C542-AB18-BD2A-08D5-37CC3B3442BD}"/>
              </a:ext>
            </a:extLst>
          </p:cNvPr>
          <p:cNvSpPr>
            <a:spLocks noGrp="1"/>
          </p:cNvSpPr>
          <p:nvPr>
            <p:ph type="sldNum" sz="quarter" idx="12"/>
          </p:nvPr>
        </p:nvSpPr>
        <p:spPr/>
        <p:txBody>
          <a:bodyPr/>
          <a:lstStyle/>
          <a:p>
            <a:fld id="{9E69DD1D-E26A-4CE3-A99D-DEE571DB6B2B}" type="slidenum">
              <a:rPr lang="en-US" sz="2000" smtClean="0">
                <a:solidFill>
                  <a:schemeClr val="tx1"/>
                </a:solidFill>
              </a:rPr>
              <a:t>17</a:t>
            </a:fld>
            <a:endParaRPr lang="en-US" dirty="0">
              <a:solidFill>
                <a:schemeClr val="tx1"/>
              </a:solidFill>
            </a:endParaRPr>
          </a:p>
        </p:txBody>
      </p:sp>
    </p:spTree>
    <p:extLst>
      <p:ext uri="{BB962C8B-B14F-4D97-AF65-F5344CB8AC3E}">
        <p14:creationId xmlns:p14="http://schemas.microsoft.com/office/powerpoint/2010/main" val="711573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pic>
        <p:nvPicPr>
          <p:cNvPr id="13" name="Picture 12" descr="Graphical user interface">
            <a:extLst>
              <a:ext uri="{FF2B5EF4-FFF2-40B4-BE49-F238E27FC236}">
                <a16:creationId xmlns:a16="http://schemas.microsoft.com/office/drawing/2014/main" id="{6DBC2AF4-785B-D17D-6953-C4E60EDC851D}"/>
              </a:ext>
            </a:extLst>
          </p:cNvPr>
          <p:cNvPicPr>
            <a:picLocks noChangeAspect="1"/>
          </p:cNvPicPr>
          <p:nvPr/>
        </p:nvPicPr>
        <p:blipFill rotWithShape="1">
          <a:blip r:embed="rId13">
            <a:extLst>
              <a:ext uri="{28A0092B-C50C-407E-A947-70E740481C1C}">
                <a14:useLocalDpi xmlns:a14="http://schemas.microsoft.com/office/drawing/2010/main" val="0"/>
              </a:ext>
            </a:extLst>
          </a:blip>
          <a:srcRect l="41287" t="57269" r="23907" b="23117"/>
          <a:stretch/>
        </p:blipFill>
        <p:spPr>
          <a:xfrm>
            <a:off x="640783" y="3927521"/>
            <a:ext cx="10982945" cy="1863945"/>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1850046" y="3136148"/>
            <a:ext cx="2191062" cy="3168132"/>
          </a:xfrm>
          <a:prstGeom prst="rect">
            <a:avLst/>
          </a:prstGeom>
        </p:spPr>
      </p:pic>
      <p:sp>
        <p:nvSpPr>
          <p:cNvPr id="20" name="TextBox 19">
            <a:extLst>
              <a:ext uri="{FF2B5EF4-FFF2-40B4-BE49-F238E27FC236}">
                <a16:creationId xmlns:a16="http://schemas.microsoft.com/office/drawing/2014/main" id="{C456FC54-9D6C-9F7E-5DBC-999947D7EE0A}"/>
              </a:ext>
            </a:extLst>
          </p:cNvPr>
          <p:cNvSpPr txBox="1"/>
          <p:nvPr/>
        </p:nvSpPr>
        <p:spPr>
          <a:xfrm>
            <a:off x="3900705" y="3839302"/>
            <a:ext cx="7319962"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Government organizations must determine sensitive information and the risks if it is compromised.</a:t>
            </a:r>
          </a:p>
        </p:txBody>
      </p:sp>
      <p:sp>
        <p:nvSpPr>
          <p:cNvPr id="11" name="Date Placeholder 10">
            <a:extLst>
              <a:ext uri="{FF2B5EF4-FFF2-40B4-BE49-F238E27FC236}">
                <a16:creationId xmlns:a16="http://schemas.microsoft.com/office/drawing/2014/main" id="{76F0C7FE-F3AF-79F3-6ECE-CDE4A3B7B180}"/>
              </a:ext>
            </a:extLst>
          </p:cNvPr>
          <p:cNvSpPr>
            <a:spLocks noGrp="1"/>
          </p:cNvSpPr>
          <p:nvPr>
            <p:ph type="dt" sz="half" idx="10"/>
          </p:nvPr>
        </p:nvSpPr>
        <p:spPr/>
        <p:txBody>
          <a:bodyPr/>
          <a:lstStyle/>
          <a:p>
            <a:fld id="{1B819F60-7188-4541-A940-9750C76018B1}"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C71FCF66-BDBF-B014-B45D-E44DD9E3C7E2}"/>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86902967-3D9A-57C3-455E-4DBD2ED1D542}"/>
              </a:ext>
            </a:extLst>
          </p:cNvPr>
          <p:cNvSpPr>
            <a:spLocks noGrp="1"/>
          </p:cNvSpPr>
          <p:nvPr>
            <p:ph type="sldNum" sz="quarter" idx="12"/>
          </p:nvPr>
        </p:nvSpPr>
        <p:spPr/>
        <p:txBody>
          <a:bodyPr/>
          <a:lstStyle/>
          <a:p>
            <a:fld id="{9E69DD1D-E26A-4CE3-A99D-DEE571DB6B2B}" type="slidenum">
              <a:rPr lang="en-US" sz="2000" smtClean="0">
                <a:solidFill>
                  <a:schemeClr val="tx1"/>
                </a:solidFill>
              </a:rPr>
              <a:t>18</a:t>
            </a:fld>
            <a:endParaRPr lang="en-US" dirty="0">
              <a:solidFill>
                <a:schemeClr val="tx1"/>
              </a:solidFill>
            </a:endParaRPr>
          </a:p>
        </p:txBody>
      </p:sp>
    </p:spTree>
    <p:extLst>
      <p:ext uri="{BB962C8B-B14F-4D97-AF65-F5344CB8AC3E}">
        <p14:creationId xmlns:p14="http://schemas.microsoft.com/office/powerpoint/2010/main" val="18031384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09279EEF-50C8-C047-790C-0D487B5C1FB8}"/>
              </a:ext>
            </a:extLst>
          </p:cNvPr>
          <p:cNvPicPr>
            <a:picLocks noChangeAspect="1"/>
          </p:cNvPicPr>
          <p:nvPr/>
        </p:nvPicPr>
        <p:blipFill rotWithShape="1">
          <a:blip r:embed="rId13">
            <a:extLst>
              <a:ext uri="{28A0092B-C50C-407E-A947-70E740481C1C}">
                <a14:useLocalDpi xmlns:a14="http://schemas.microsoft.com/office/drawing/2010/main" val="0"/>
              </a:ext>
            </a:extLst>
          </a:blip>
          <a:srcRect l="43214" t="56926" r="22981" b="24584"/>
          <a:stretch/>
        </p:blipFill>
        <p:spPr>
          <a:xfrm>
            <a:off x="568272" y="3324183"/>
            <a:ext cx="10614076" cy="2544783"/>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1693188" y="3202351"/>
            <a:ext cx="2220208" cy="2903260"/>
          </a:xfrm>
          <a:prstGeom prst="rect">
            <a:avLst/>
          </a:prstGeom>
        </p:spPr>
      </p:pic>
      <p:sp>
        <p:nvSpPr>
          <p:cNvPr id="20" name="TextBox 19">
            <a:extLst>
              <a:ext uri="{FF2B5EF4-FFF2-40B4-BE49-F238E27FC236}">
                <a16:creationId xmlns:a16="http://schemas.microsoft.com/office/drawing/2014/main" id="{93E433B4-03D1-5A1A-5BE4-8878196EA9B8}"/>
              </a:ext>
            </a:extLst>
          </p:cNvPr>
          <p:cNvSpPr txBox="1"/>
          <p:nvPr/>
        </p:nvSpPr>
        <p:spPr>
          <a:xfrm>
            <a:off x="4022307" y="3622724"/>
            <a:ext cx="7319962" cy="2031325"/>
          </a:xfrm>
          <a:prstGeom prst="rect">
            <a:avLst/>
          </a:prstGeom>
          <a:noFill/>
        </p:spPr>
        <p:txBody>
          <a:bodyPr wrap="square">
            <a:spAutoFit/>
          </a:bodyPr>
          <a:lstStyle/>
          <a:p>
            <a:pPr marL="285750" indent="-28575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 Prevent legitimate users from accessing a website by flooding it with fake requests and forcing the website to handle these requests.</a:t>
            </a:r>
          </a:p>
          <a:p>
            <a:pPr marL="285750" indent="-28575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This type of attack can be used to disrupt critical operations and systems and block access to sensitive websites by civilians, military, security personnel, or research bodies.</a:t>
            </a:r>
          </a:p>
        </p:txBody>
      </p:sp>
      <p:sp>
        <p:nvSpPr>
          <p:cNvPr id="11" name="Date Placeholder 10">
            <a:extLst>
              <a:ext uri="{FF2B5EF4-FFF2-40B4-BE49-F238E27FC236}">
                <a16:creationId xmlns:a16="http://schemas.microsoft.com/office/drawing/2014/main" id="{96381C12-BCCB-23EF-1137-ECF1146E22EF}"/>
              </a:ext>
            </a:extLst>
          </p:cNvPr>
          <p:cNvSpPr>
            <a:spLocks noGrp="1"/>
          </p:cNvSpPr>
          <p:nvPr>
            <p:ph type="dt" sz="half" idx="10"/>
          </p:nvPr>
        </p:nvSpPr>
        <p:spPr/>
        <p:txBody>
          <a:bodyPr/>
          <a:lstStyle/>
          <a:p>
            <a:fld id="{CD427E04-5002-47D5-9A25-5B38E4A3DD46}"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B9293D57-EEAE-9EB2-3E98-DCDB1A3A7A8B}"/>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61B49F18-EF0E-172C-8324-0E7518610AF0}"/>
              </a:ext>
            </a:extLst>
          </p:cNvPr>
          <p:cNvSpPr>
            <a:spLocks noGrp="1"/>
          </p:cNvSpPr>
          <p:nvPr>
            <p:ph type="sldNum" sz="quarter" idx="12"/>
          </p:nvPr>
        </p:nvSpPr>
        <p:spPr/>
        <p:txBody>
          <a:bodyPr/>
          <a:lstStyle/>
          <a:p>
            <a:fld id="{9E69DD1D-E26A-4CE3-A99D-DEE571DB6B2B}" type="slidenum">
              <a:rPr lang="en-US" sz="2000" smtClean="0">
                <a:solidFill>
                  <a:schemeClr val="tx1"/>
                </a:solidFill>
              </a:rPr>
              <a:t>19</a:t>
            </a:fld>
            <a:endParaRPr lang="en-US" dirty="0">
              <a:solidFill>
                <a:schemeClr val="tx1"/>
              </a:solidFill>
            </a:endParaRPr>
          </a:p>
        </p:txBody>
      </p:sp>
    </p:spTree>
    <p:extLst>
      <p:ext uri="{BB962C8B-B14F-4D97-AF65-F5344CB8AC3E}">
        <p14:creationId xmlns:p14="http://schemas.microsoft.com/office/powerpoint/2010/main" val="2615421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7426FBEE-7DEB-C923-9E52-A4835D03495C}"/>
              </a:ext>
            </a:extLst>
          </p:cNvPr>
          <p:cNvSpPr>
            <a:spLocks noGrp="1"/>
          </p:cNvSpPr>
          <p:nvPr>
            <p:ph type="ctrTitle"/>
          </p:nvPr>
        </p:nvSpPr>
        <p:spPr>
          <a:xfrm>
            <a:off x="2399234" y="2073715"/>
            <a:ext cx="6935759" cy="2993042"/>
          </a:xfrm>
        </p:spPr>
        <p:txBody>
          <a:bodyPr anchor="ctr">
            <a:normAutofit/>
          </a:bodyPr>
          <a:lstStyle/>
          <a:p>
            <a:r>
              <a:rPr lang="en-US" sz="8800">
                <a:solidFill>
                  <a:schemeClr val="bg1"/>
                </a:solidFill>
                <a:latin typeface="Baskerville Old Face" panose="02020602080505020303" pitchFamily="18" charset="0"/>
              </a:rPr>
              <a:t>WAR</a:t>
            </a:r>
          </a:p>
        </p:txBody>
      </p:sp>
      <p:sp>
        <p:nvSpPr>
          <p:cNvPr id="36" name="Rectangle 35">
            <a:extLst>
              <a:ext uri="{FF2B5EF4-FFF2-40B4-BE49-F238E27FC236}">
                <a16:creationId xmlns:a16="http://schemas.microsoft.com/office/drawing/2014/main" id="{81BD432D-FAB3-4B5D-BF27-4DA7C75B32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1883640"/>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399233" y="5066757"/>
            <a:ext cx="69357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Picture 2" descr="A picture containing building, person, outdoor, street&#10;&#10;Description automatically generated">
            <a:extLst>
              <a:ext uri="{FF2B5EF4-FFF2-40B4-BE49-F238E27FC236}">
                <a16:creationId xmlns:a16="http://schemas.microsoft.com/office/drawing/2014/main" id="{FF5FE358-DB78-F5F6-FFC8-A677839B41A2}"/>
              </a:ext>
            </a:extLst>
          </p:cNvPr>
          <p:cNvPicPr>
            <a:picLocks noChangeAspect="1"/>
          </p:cNvPicPr>
          <p:nvPr/>
        </p:nvPicPr>
        <p:blipFill rotWithShape="1">
          <a:blip r:embed="rId2">
            <a:alphaModFix amt="60000"/>
            <a:extLst>
              <a:ext uri="{28A0092B-C50C-407E-A947-70E740481C1C}">
                <a14:useLocalDpi xmlns:a14="http://schemas.microsoft.com/office/drawing/2010/main" val="0"/>
              </a:ext>
            </a:extLst>
          </a:blip>
          <a:srcRect t="17" r="3" b="3"/>
          <a:stretch/>
        </p:blipFill>
        <p:spPr>
          <a:xfrm>
            <a:off x="-6223228" y="10"/>
            <a:ext cx="6097022" cy="3428990"/>
          </a:xfrm>
          <a:prstGeom prst="rect">
            <a:avLst/>
          </a:prstGeom>
        </p:spPr>
      </p:pic>
      <p:pic>
        <p:nvPicPr>
          <p:cNvPr id="4" name="Picture 3" descr="A picture containing outdoor, person&#10;&#10;Description automatically generated">
            <a:extLst>
              <a:ext uri="{FF2B5EF4-FFF2-40B4-BE49-F238E27FC236}">
                <a16:creationId xmlns:a16="http://schemas.microsoft.com/office/drawing/2014/main" id="{8CF5282F-46D6-C88E-9891-BFA1A019C888}"/>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34158" r="-2" b="28280"/>
          <a:stretch/>
        </p:blipFill>
        <p:spPr>
          <a:xfrm>
            <a:off x="-6163898" y="3570236"/>
            <a:ext cx="6093578" cy="3429000"/>
          </a:xfrm>
          <a:prstGeom prst="rect">
            <a:avLst/>
          </a:prstGeom>
        </p:spPr>
      </p:pic>
      <p:pic>
        <p:nvPicPr>
          <p:cNvPr id="5" name="Picture 4">
            <a:extLst>
              <a:ext uri="{FF2B5EF4-FFF2-40B4-BE49-F238E27FC236}">
                <a16:creationId xmlns:a16="http://schemas.microsoft.com/office/drawing/2014/main" id="{BED8294C-4830-7C25-0BBA-B8F014F48177}"/>
              </a:ext>
            </a:extLst>
          </p:cNvPr>
          <p:cNvPicPr>
            <a:picLocks noChangeAspect="1"/>
          </p:cNvPicPr>
          <p:nvPr/>
        </p:nvPicPr>
        <p:blipFill rotWithShape="1">
          <a:blip r:embed="rId4">
            <a:alphaModFix amt="60000"/>
            <a:extLst>
              <a:ext uri="{28A0092B-C50C-407E-A947-70E740481C1C}">
                <a14:useLocalDpi xmlns:a14="http://schemas.microsoft.com/office/drawing/2010/main" val="0"/>
              </a:ext>
            </a:extLst>
          </a:blip>
          <a:srcRect t="15697"/>
          <a:stretch/>
        </p:blipFill>
        <p:spPr>
          <a:xfrm>
            <a:off x="12318206" y="0"/>
            <a:ext cx="6093578" cy="3428990"/>
          </a:xfrm>
          <a:prstGeom prst="rect">
            <a:avLst/>
          </a:prstGeom>
        </p:spPr>
      </p:pic>
      <p:pic>
        <p:nvPicPr>
          <p:cNvPr id="6" name="Picture 5" descr="A building that has been destroyed&#10;&#10;Description automatically generated with low confidence">
            <a:extLst>
              <a:ext uri="{FF2B5EF4-FFF2-40B4-BE49-F238E27FC236}">
                <a16:creationId xmlns:a16="http://schemas.microsoft.com/office/drawing/2014/main" id="{E2C14255-5248-DF16-D221-9B68B3CF617C}"/>
              </a:ext>
            </a:extLst>
          </p:cNvPr>
          <p:cNvPicPr>
            <a:picLocks noChangeAspect="1"/>
          </p:cNvPicPr>
          <p:nvPr/>
        </p:nvPicPr>
        <p:blipFill rotWithShape="1">
          <a:blip r:embed="rId5">
            <a:alphaModFix amt="60000"/>
            <a:extLst>
              <a:ext uri="{28A0092B-C50C-407E-A947-70E740481C1C}">
                <a14:useLocalDpi xmlns:a14="http://schemas.microsoft.com/office/drawing/2010/main" val="0"/>
              </a:ext>
            </a:extLst>
          </a:blip>
          <a:srcRect t="4649" b="20322"/>
          <a:stretch/>
        </p:blipFill>
        <p:spPr>
          <a:xfrm>
            <a:off x="12318206" y="3570236"/>
            <a:ext cx="6093578" cy="3429000"/>
          </a:xfrm>
          <a:prstGeom prst="rect">
            <a:avLst/>
          </a:prstGeom>
        </p:spPr>
      </p:pic>
      <p:sp>
        <p:nvSpPr>
          <p:cNvPr id="7" name="Date Placeholder 6">
            <a:extLst>
              <a:ext uri="{FF2B5EF4-FFF2-40B4-BE49-F238E27FC236}">
                <a16:creationId xmlns:a16="http://schemas.microsoft.com/office/drawing/2014/main" id="{EEF840E0-34F9-152F-CAB3-F92DFBEE59F9}"/>
              </a:ext>
            </a:extLst>
          </p:cNvPr>
          <p:cNvSpPr>
            <a:spLocks noGrp="1"/>
          </p:cNvSpPr>
          <p:nvPr>
            <p:ph type="dt" sz="half" idx="10"/>
          </p:nvPr>
        </p:nvSpPr>
        <p:spPr/>
        <p:txBody>
          <a:bodyPr/>
          <a:lstStyle/>
          <a:p>
            <a:fld id="{B92F5881-DCF2-4D28-8E64-0357BA3E2EB2}" type="datetime1">
              <a:rPr lang="en-US" smtClean="0">
                <a:solidFill>
                  <a:schemeClr val="bg1"/>
                </a:solidFill>
              </a:rPr>
              <a:t>5/26/2023</a:t>
            </a:fld>
            <a:endParaRPr lang="en-US" dirty="0">
              <a:solidFill>
                <a:schemeClr val="bg1"/>
              </a:solidFill>
            </a:endParaRPr>
          </a:p>
        </p:txBody>
      </p:sp>
      <p:sp>
        <p:nvSpPr>
          <p:cNvPr id="9" name="Slide Number Placeholder 8">
            <a:extLst>
              <a:ext uri="{FF2B5EF4-FFF2-40B4-BE49-F238E27FC236}">
                <a16:creationId xmlns:a16="http://schemas.microsoft.com/office/drawing/2014/main" id="{0F1CCDA5-17D1-2257-DC24-3E19BC86B406}"/>
              </a:ext>
            </a:extLst>
          </p:cNvPr>
          <p:cNvSpPr>
            <a:spLocks noGrp="1"/>
          </p:cNvSpPr>
          <p:nvPr>
            <p:ph type="sldNum" sz="quarter" idx="12"/>
          </p:nvPr>
        </p:nvSpPr>
        <p:spPr/>
        <p:txBody>
          <a:bodyPr/>
          <a:lstStyle/>
          <a:p>
            <a:fld id="{9E69DD1D-E26A-4CE3-A99D-DEE571DB6B2B}" type="slidenum">
              <a:rPr lang="en-US" sz="2000" smtClean="0">
                <a:solidFill>
                  <a:schemeClr val="bg1"/>
                </a:solidFill>
              </a:rPr>
              <a:t>2</a:t>
            </a:fld>
            <a:endParaRPr lang="en-US" sz="2000" dirty="0">
              <a:solidFill>
                <a:schemeClr val="bg1"/>
              </a:solidFill>
            </a:endParaRPr>
          </a:p>
        </p:txBody>
      </p:sp>
    </p:spTree>
    <p:extLst>
      <p:ext uri="{BB962C8B-B14F-4D97-AF65-F5344CB8AC3E}">
        <p14:creationId xmlns:p14="http://schemas.microsoft.com/office/powerpoint/2010/main" val="35858430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Attacking the power grid allows attackers to disable critical systems,</a:t>
            </a:r>
          </a:p>
          <a:p>
            <a:pPr algn="ctr"/>
            <a:r>
              <a:rPr lang="en-US"/>
              <a:t>disrupt infrastructure, and potentially result in bodily harm. Attacks</a:t>
            </a:r>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54C90FDA-39F9-5079-C87A-82D7352A0869}"/>
              </a:ext>
            </a:extLst>
          </p:cNvPr>
          <p:cNvPicPr>
            <a:picLocks noChangeAspect="1"/>
          </p:cNvPicPr>
          <p:nvPr/>
        </p:nvPicPr>
        <p:blipFill rotWithShape="1">
          <a:blip r:embed="rId13">
            <a:extLst>
              <a:ext uri="{28A0092B-C50C-407E-A947-70E740481C1C}">
                <a14:useLocalDpi xmlns:a14="http://schemas.microsoft.com/office/drawing/2010/main" val="0"/>
              </a:ext>
            </a:extLst>
          </a:blip>
          <a:srcRect l="39375" t="55668" r="21942" b="23045"/>
          <a:stretch/>
        </p:blipFill>
        <p:spPr>
          <a:xfrm>
            <a:off x="504825" y="3817705"/>
            <a:ext cx="10922614" cy="190871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1949268" y="3396590"/>
            <a:ext cx="2144967" cy="2894546"/>
          </a:xfrm>
          <a:prstGeom prst="rect">
            <a:avLst/>
          </a:prstGeom>
        </p:spPr>
      </p:pic>
      <p:sp>
        <p:nvSpPr>
          <p:cNvPr id="20" name="TextBox 19">
            <a:extLst>
              <a:ext uri="{FF2B5EF4-FFF2-40B4-BE49-F238E27FC236}">
                <a16:creationId xmlns:a16="http://schemas.microsoft.com/office/drawing/2014/main" id="{401EAF6B-5284-FBEE-63A7-710DEEE24582}"/>
              </a:ext>
            </a:extLst>
          </p:cNvPr>
          <p:cNvSpPr txBox="1"/>
          <p:nvPr/>
        </p:nvSpPr>
        <p:spPr>
          <a:xfrm>
            <a:off x="4048623" y="3879881"/>
            <a:ext cx="7319962" cy="923330"/>
          </a:xfrm>
          <a:prstGeom prst="rect">
            <a:avLst/>
          </a:prstGeom>
          <a:noFill/>
        </p:spPr>
        <p:txBody>
          <a:bodyPr wrap="square">
            <a:spAutoFit/>
          </a:bodyPr>
          <a:lstStyle/>
          <a:p>
            <a:r>
              <a:rPr lang="en-US" dirty="0">
                <a:latin typeface="HGMaruGothicMPRO" panose="020F0400000000000000" pitchFamily="34" charset="-128"/>
                <a:ea typeface="HGMaruGothicMPRO" panose="020F0400000000000000" pitchFamily="34" charset="-128"/>
              </a:rPr>
              <a:t>Attacking the power grid allows attackers to disable critical systems, disrupt infrastructure, and potentially result in bodily harm. </a:t>
            </a:r>
          </a:p>
        </p:txBody>
      </p:sp>
      <p:sp>
        <p:nvSpPr>
          <p:cNvPr id="11" name="Date Placeholder 10">
            <a:extLst>
              <a:ext uri="{FF2B5EF4-FFF2-40B4-BE49-F238E27FC236}">
                <a16:creationId xmlns:a16="http://schemas.microsoft.com/office/drawing/2014/main" id="{CD44CAAD-CD11-EB42-8EE9-E1634A89B1F8}"/>
              </a:ext>
            </a:extLst>
          </p:cNvPr>
          <p:cNvSpPr>
            <a:spLocks noGrp="1"/>
          </p:cNvSpPr>
          <p:nvPr>
            <p:ph type="dt" sz="half" idx="10"/>
          </p:nvPr>
        </p:nvSpPr>
        <p:spPr/>
        <p:txBody>
          <a:bodyPr/>
          <a:lstStyle/>
          <a:p>
            <a:fld id="{43623415-1F99-4634-B859-17C35917ABF6}"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C5723079-6448-6AA7-EB68-A6F83B193DF7}"/>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59AB9B57-66CA-2C15-F8A7-273B3D995355}"/>
              </a:ext>
            </a:extLst>
          </p:cNvPr>
          <p:cNvSpPr>
            <a:spLocks noGrp="1"/>
          </p:cNvSpPr>
          <p:nvPr>
            <p:ph type="sldNum" sz="quarter" idx="12"/>
          </p:nvPr>
        </p:nvSpPr>
        <p:spPr/>
        <p:txBody>
          <a:bodyPr/>
          <a:lstStyle/>
          <a:p>
            <a:fld id="{9E69DD1D-E26A-4CE3-A99D-DEE571DB6B2B}" type="slidenum">
              <a:rPr lang="en-US" sz="2000" smtClean="0">
                <a:solidFill>
                  <a:schemeClr val="tx1"/>
                </a:solidFill>
              </a:rPr>
              <a:t>20</a:t>
            </a:fld>
            <a:endParaRPr lang="en-US" dirty="0">
              <a:solidFill>
                <a:schemeClr val="tx1"/>
              </a:solidFill>
            </a:endParaRPr>
          </a:p>
        </p:txBody>
      </p:sp>
    </p:spTree>
    <p:extLst>
      <p:ext uri="{BB962C8B-B14F-4D97-AF65-F5344CB8AC3E}">
        <p14:creationId xmlns:p14="http://schemas.microsoft.com/office/powerpoint/2010/main" val="1254150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D2407FE6-FC93-03B8-A7B9-EAA129814E8F}"/>
              </a:ext>
            </a:extLst>
          </p:cNvPr>
          <p:cNvPicPr>
            <a:picLocks noChangeAspect="1"/>
          </p:cNvPicPr>
          <p:nvPr/>
        </p:nvPicPr>
        <p:blipFill rotWithShape="1">
          <a:blip r:embed="rId13">
            <a:extLst>
              <a:ext uri="{28A0092B-C50C-407E-A947-70E740481C1C}">
                <a14:useLocalDpi xmlns:a14="http://schemas.microsoft.com/office/drawing/2010/main" val="0"/>
              </a:ext>
            </a:extLst>
          </a:blip>
          <a:srcRect l="37197" t="56759" r="21942" b="23858"/>
          <a:stretch/>
        </p:blipFill>
        <p:spPr>
          <a:xfrm>
            <a:off x="514883" y="3586167"/>
            <a:ext cx="10819714" cy="2282800"/>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1675682" y="3435030"/>
            <a:ext cx="2124837" cy="2784134"/>
          </a:xfrm>
          <a:prstGeom prst="rect">
            <a:avLst/>
          </a:prstGeom>
        </p:spPr>
      </p:pic>
      <p:sp>
        <p:nvSpPr>
          <p:cNvPr id="20" name="TextBox 19">
            <a:extLst>
              <a:ext uri="{FF2B5EF4-FFF2-40B4-BE49-F238E27FC236}">
                <a16:creationId xmlns:a16="http://schemas.microsoft.com/office/drawing/2014/main" id="{E4E1F37F-0853-CF6D-4568-0DA643642662}"/>
              </a:ext>
            </a:extLst>
          </p:cNvPr>
          <p:cNvSpPr txBox="1"/>
          <p:nvPr/>
        </p:nvSpPr>
        <p:spPr>
          <a:xfrm>
            <a:off x="3800519" y="3907666"/>
            <a:ext cx="7319962" cy="1477328"/>
          </a:xfrm>
          <a:prstGeom prst="rect">
            <a:avLst/>
          </a:prstGeom>
          <a:noFill/>
        </p:spPr>
        <p:txBody>
          <a:bodyPr wrap="square">
            <a:spAutoFit/>
          </a:bodyPr>
          <a:lstStyle/>
          <a:p>
            <a:pPr marL="285750" indent="-28575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Attempts to control the minds and thoughts of people living in or fighting for a target country. </a:t>
            </a:r>
          </a:p>
          <a:p>
            <a:pPr marL="285750" indent="-285750">
              <a:buFont typeface="Arial" panose="020B0604020202020204" pitchFamily="34" charset="0"/>
              <a:buChar char="•"/>
            </a:pPr>
            <a:r>
              <a:rPr lang="en-US" dirty="0">
                <a:latin typeface="HGMaruGothicMPRO" panose="020F0400000000000000" pitchFamily="34" charset="-128"/>
                <a:ea typeface="HGMaruGothicMPRO" panose="020F0400000000000000" pitchFamily="34" charset="-128"/>
              </a:rPr>
              <a:t>Propaganda can be used to expose embarrassing truths, spread lies to make people lose trust in their country, or side with their enemies.</a:t>
            </a:r>
          </a:p>
        </p:txBody>
      </p:sp>
      <p:sp>
        <p:nvSpPr>
          <p:cNvPr id="11" name="Date Placeholder 10">
            <a:extLst>
              <a:ext uri="{FF2B5EF4-FFF2-40B4-BE49-F238E27FC236}">
                <a16:creationId xmlns:a16="http://schemas.microsoft.com/office/drawing/2014/main" id="{025E1605-40D8-ED47-4AEF-9FCBEEAE2CD1}"/>
              </a:ext>
            </a:extLst>
          </p:cNvPr>
          <p:cNvSpPr>
            <a:spLocks noGrp="1"/>
          </p:cNvSpPr>
          <p:nvPr>
            <p:ph type="dt" sz="half" idx="10"/>
          </p:nvPr>
        </p:nvSpPr>
        <p:spPr/>
        <p:txBody>
          <a:bodyPr/>
          <a:lstStyle/>
          <a:p>
            <a:fld id="{2DC97A57-4ACB-4E30-BB27-529207791038}"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14E87765-9BB4-699B-7DFC-27D8E4B4CE7A}"/>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66A77BF6-F552-AAA1-BAF2-E59346E8F2CB}"/>
              </a:ext>
            </a:extLst>
          </p:cNvPr>
          <p:cNvSpPr>
            <a:spLocks noGrp="1"/>
          </p:cNvSpPr>
          <p:nvPr>
            <p:ph type="sldNum" sz="quarter" idx="12"/>
          </p:nvPr>
        </p:nvSpPr>
        <p:spPr/>
        <p:txBody>
          <a:bodyPr/>
          <a:lstStyle/>
          <a:p>
            <a:fld id="{9E69DD1D-E26A-4CE3-A99D-DEE571DB6B2B}" type="slidenum">
              <a:rPr lang="en-US" sz="2000" smtClean="0">
                <a:solidFill>
                  <a:schemeClr val="tx1"/>
                </a:solidFill>
              </a:rPr>
              <a:t>21</a:t>
            </a:fld>
            <a:endParaRPr lang="en-US" dirty="0">
              <a:solidFill>
                <a:schemeClr val="tx1"/>
              </a:solidFill>
            </a:endParaRPr>
          </a:p>
        </p:txBody>
      </p:sp>
    </p:spTree>
    <p:extLst>
      <p:ext uri="{BB962C8B-B14F-4D97-AF65-F5344CB8AC3E}">
        <p14:creationId xmlns:p14="http://schemas.microsoft.com/office/powerpoint/2010/main" val="1024694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7181A78A-77BE-D0F8-9C97-0B8B7CC4D0DE}"/>
              </a:ext>
            </a:extLst>
          </p:cNvPr>
          <p:cNvPicPr>
            <a:picLocks noChangeAspect="1"/>
          </p:cNvPicPr>
          <p:nvPr/>
        </p:nvPicPr>
        <p:blipFill rotWithShape="1">
          <a:blip r:embed="rId13">
            <a:extLst>
              <a:ext uri="{28A0092B-C50C-407E-A947-70E740481C1C}">
                <a14:useLocalDpi xmlns:a14="http://schemas.microsoft.com/office/drawing/2010/main" val="0"/>
              </a:ext>
            </a:extLst>
          </a:blip>
          <a:srcRect l="36094" t="56498" r="23617" b="24028"/>
          <a:stretch/>
        </p:blipFill>
        <p:spPr>
          <a:xfrm>
            <a:off x="640783" y="3799654"/>
            <a:ext cx="10693814" cy="2030684"/>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1828801" y="3323187"/>
            <a:ext cx="1748339" cy="2932432"/>
          </a:xfrm>
          <a:prstGeom prst="rect">
            <a:avLst/>
          </a:prstGeom>
        </p:spPr>
      </p:pic>
      <p:sp>
        <p:nvSpPr>
          <p:cNvPr id="20" name="TextBox 19">
            <a:extLst>
              <a:ext uri="{FF2B5EF4-FFF2-40B4-BE49-F238E27FC236}">
                <a16:creationId xmlns:a16="http://schemas.microsoft.com/office/drawing/2014/main" id="{BD16C3C3-7648-B547-DA38-8D3B4D04E270}"/>
              </a:ext>
            </a:extLst>
          </p:cNvPr>
          <p:cNvSpPr txBox="1"/>
          <p:nvPr/>
        </p:nvSpPr>
        <p:spPr>
          <a:xfrm>
            <a:off x="3664534" y="3836470"/>
            <a:ext cx="7315200" cy="1200329"/>
          </a:xfrm>
          <a:prstGeom prst="rect">
            <a:avLst/>
          </a:prstGeom>
          <a:noFill/>
        </p:spPr>
        <p:txBody>
          <a:bodyPr wrap="square">
            <a:spAutoFit/>
          </a:bodyPr>
          <a:lstStyle/>
          <a:p>
            <a:r>
              <a:rPr lang="en-US" dirty="0">
                <a:latin typeface="HGMaruGothicMPRO" panose="020F0400000000000000" pitchFamily="34" charset="-128"/>
                <a:ea typeface="HGMaruGothicMPRO" panose="020F0400000000000000" pitchFamily="34" charset="-128"/>
              </a:rPr>
              <a:t>Attackers can target computer networks of economic establishments such as stock markets, payment systems, and banks to steal money or block people from accessing the funds they need.</a:t>
            </a:r>
          </a:p>
        </p:txBody>
      </p:sp>
      <p:sp>
        <p:nvSpPr>
          <p:cNvPr id="11" name="Date Placeholder 10">
            <a:extLst>
              <a:ext uri="{FF2B5EF4-FFF2-40B4-BE49-F238E27FC236}">
                <a16:creationId xmlns:a16="http://schemas.microsoft.com/office/drawing/2014/main" id="{A652B00E-E672-9FA5-F707-F95DA86846F0}"/>
              </a:ext>
            </a:extLst>
          </p:cNvPr>
          <p:cNvSpPr>
            <a:spLocks noGrp="1"/>
          </p:cNvSpPr>
          <p:nvPr>
            <p:ph type="dt" sz="half" idx="10"/>
          </p:nvPr>
        </p:nvSpPr>
        <p:spPr/>
        <p:txBody>
          <a:bodyPr/>
          <a:lstStyle/>
          <a:p>
            <a:fld id="{40C64133-2BC9-41AB-9C46-F1795A2464C6}"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AFD7DFAD-E7B1-9ECC-7F02-2792139E2501}"/>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40A6E9CB-821C-8469-CB2D-938672463F40}"/>
              </a:ext>
            </a:extLst>
          </p:cNvPr>
          <p:cNvSpPr>
            <a:spLocks noGrp="1"/>
          </p:cNvSpPr>
          <p:nvPr>
            <p:ph type="sldNum" sz="quarter" idx="12"/>
          </p:nvPr>
        </p:nvSpPr>
        <p:spPr/>
        <p:txBody>
          <a:bodyPr/>
          <a:lstStyle/>
          <a:p>
            <a:fld id="{9E69DD1D-E26A-4CE3-A99D-DEE571DB6B2B}" type="slidenum">
              <a:rPr lang="en-US" sz="2000" smtClean="0">
                <a:solidFill>
                  <a:schemeClr val="tx1"/>
                </a:solidFill>
              </a:rPr>
              <a:t>22</a:t>
            </a:fld>
            <a:endParaRPr lang="en-US" dirty="0">
              <a:solidFill>
                <a:schemeClr val="tx1"/>
              </a:solidFill>
            </a:endParaRPr>
          </a:p>
        </p:txBody>
      </p:sp>
    </p:spTree>
    <p:extLst>
      <p:ext uri="{BB962C8B-B14F-4D97-AF65-F5344CB8AC3E}">
        <p14:creationId xmlns:p14="http://schemas.microsoft.com/office/powerpoint/2010/main" val="310234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DB3EDCDD-D8E3-9A3D-EA78-36CF5AD487FD}"/>
              </a:ext>
            </a:extLst>
          </p:cNvPr>
          <p:cNvPicPr>
            <a:picLocks noChangeAspect="1"/>
          </p:cNvPicPr>
          <p:nvPr/>
        </p:nvPicPr>
        <p:blipFill rotWithShape="1">
          <a:blip r:embed="rId13">
            <a:extLst>
              <a:ext uri="{28A0092B-C50C-407E-A947-70E740481C1C}">
                <a14:useLocalDpi xmlns:a14="http://schemas.microsoft.com/office/drawing/2010/main" val="0"/>
              </a:ext>
            </a:extLst>
          </a:blip>
          <a:srcRect l="35617" t="57552" r="24128" b="23858"/>
          <a:stretch/>
        </p:blipFill>
        <p:spPr>
          <a:xfrm>
            <a:off x="514883" y="3527138"/>
            <a:ext cx="10670568" cy="2341829"/>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1727465" y="3179136"/>
            <a:ext cx="1996206" cy="3077592"/>
          </a:xfrm>
          <a:prstGeom prst="rect">
            <a:avLst/>
          </a:prstGeom>
        </p:spPr>
      </p:pic>
      <p:sp>
        <p:nvSpPr>
          <p:cNvPr id="20" name="TextBox 19">
            <a:extLst>
              <a:ext uri="{FF2B5EF4-FFF2-40B4-BE49-F238E27FC236}">
                <a16:creationId xmlns:a16="http://schemas.microsoft.com/office/drawing/2014/main" id="{E7AE7C3F-2528-7923-0BE3-D5C199E8FC99}"/>
              </a:ext>
            </a:extLst>
          </p:cNvPr>
          <p:cNvSpPr txBox="1"/>
          <p:nvPr/>
        </p:nvSpPr>
        <p:spPr>
          <a:xfrm>
            <a:off x="3555680" y="3645677"/>
            <a:ext cx="7292660" cy="1477328"/>
          </a:xfrm>
          <a:prstGeom prst="rect">
            <a:avLst/>
          </a:prstGeom>
          <a:noFill/>
        </p:spPr>
        <p:txBody>
          <a:bodyPr wrap="square">
            <a:spAutoFit/>
          </a:bodyPr>
          <a:lstStyle/>
          <a:p>
            <a:r>
              <a:rPr lang="en-US" dirty="0">
                <a:latin typeface="HGMaruGothicMPRO" panose="020F0400000000000000" pitchFamily="34" charset="-128"/>
                <a:ea typeface="HGMaruGothicMPRO" panose="020F0400000000000000" pitchFamily="34" charset="-128"/>
              </a:rPr>
              <a:t>These are the cyber equivalent of attacks like Pearl Harbor and 9/11. The point is to carry out a massive attack that the enemy is not expecting, enabling the attacker to weaken their defenses. This can be done to prepare the ground for a physical attack in the context of hybrid warfare.</a:t>
            </a:r>
          </a:p>
        </p:txBody>
      </p:sp>
      <p:sp>
        <p:nvSpPr>
          <p:cNvPr id="11" name="Date Placeholder 10">
            <a:extLst>
              <a:ext uri="{FF2B5EF4-FFF2-40B4-BE49-F238E27FC236}">
                <a16:creationId xmlns:a16="http://schemas.microsoft.com/office/drawing/2014/main" id="{691EF995-2AD2-21ED-60E5-152E44784F29}"/>
              </a:ext>
            </a:extLst>
          </p:cNvPr>
          <p:cNvSpPr>
            <a:spLocks noGrp="1"/>
          </p:cNvSpPr>
          <p:nvPr>
            <p:ph type="dt" sz="half" idx="10"/>
          </p:nvPr>
        </p:nvSpPr>
        <p:spPr/>
        <p:txBody>
          <a:bodyPr/>
          <a:lstStyle/>
          <a:p>
            <a:fld id="{81EDFA77-CC68-468A-89EC-FA549846D156}" type="datetime1">
              <a:rPr lang="en-US" smtClean="0">
                <a:solidFill>
                  <a:schemeClr val="tx1"/>
                </a:solidFill>
              </a:rPr>
              <a:t>5/26/2023</a:t>
            </a:fld>
            <a:endParaRPr lang="en-US" dirty="0">
              <a:solidFill>
                <a:schemeClr val="tx1"/>
              </a:solidFill>
            </a:endParaRPr>
          </a:p>
        </p:txBody>
      </p:sp>
      <p:sp>
        <p:nvSpPr>
          <p:cNvPr id="18" name="Footer Placeholder 17">
            <a:extLst>
              <a:ext uri="{FF2B5EF4-FFF2-40B4-BE49-F238E27FC236}">
                <a16:creationId xmlns:a16="http://schemas.microsoft.com/office/drawing/2014/main" id="{69D4A19E-06CA-2E8D-9DF9-1113A9C836E1}"/>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24" name="Slide Number Placeholder 23">
            <a:extLst>
              <a:ext uri="{FF2B5EF4-FFF2-40B4-BE49-F238E27FC236}">
                <a16:creationId xmlns:a16="http://schemas.microsoft.com/office/drawing/2014/main" id="{DBECB718-8457-EE7A-9F9A-9556F0903121}"/>
              </a:ext>
            </a:extLst>
          </p:cNvPr>
          <p:cNvSpPr>
            <a:spLocks noGrp="1"/>
          </p:cNvSpPr>
          <p:nvPr>
            <p:ph type="sldNum" sz="quarter" idx="12"/>
          </p:nvPr>
        </p:nvSpPr>
        <p:spPr/>
        <p:txBody>
          <a:bodyPr/>
          <a:lstStyle/>
          <a:p>
            <a:fld id="{9E69DD1D-E26A-4CE3-A99D-DEE571DB6B2B}" type="slidenum">
              <a:rPr lang="en-US" sz="2000" smtClean="0">
                <a:solidFill>
                  <a:schemeClr val="tx1"/>
                </a:solidFill>
              </a:rPr>
              <a:t>23</a:t>
            </a:fld>
            <a:endParaRPr lang="en-US" sz="2000" dirty="0">
              <a:solidFill>
                <a:schemeClr val="tx1"/>
              </a:solidFill>
            </a:endParaRPr>
          </a:p>
        </p:txBody>
      </p:sp>
    </p:spTree>
    <p:extLst>
      <p:ext uri="{BB962C8B-B14F-4D97-AF65-F5344CB8AC3E}">
        <p14:creationId xmlns:p14="http://schemas.microsoft.com/office/powerpoint/2010/main" val="2507268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latin typeface="+mj-lt"/>
              </a:rPr>
              <a:t>What is Cyberwar?</a:t>
            </a:r>
          </a:p>
          <a:p>
            <a:pPr algn="ctr"/>
            <a:endParaRPr lang="en-US" sz="6000" dirty="0">
              <a:latin typeface="+mj-lt"/>
            </a:endParaRPr>
          </a:p>
          <a:p>
            <a:pPr algn="ctr"/>
            <a:endParaRPr lang="en-US" sz="6000" dirty="0">
              <a:latin typeface="+mj-lt"/>
            </a:endParaRPr>
          </a:p>
          <a:p>
            <a:pPr algn="ctr"/>
            <a:endParaRPr lang="en-US" sz="6000" dirty="0">
              <a:latin typeface="+mj-lt"/>
            </a:endParaRPr>
          </a:p>
        </p:txBody>
      </p:sp>
      <p:sp>
        <p:nvSpPr>
          <p:cNvPr id="6" name="TextBox 5">
            <a:extLst>
              <a:ext uri="{FF2B5EF4-FFF2-40B4-BE49-F238E27FC236}">
                <a16:creationId xmlns:a16="http://schemas.microsoft.com/office/drawing/2014/main" id="{878E1E50-6F09-531E-9864-DDCE2668D6B8}"/>
              </a:ext>
            </a:extLst>
          </p:cNvPr>
          <p:cNvSpPr txBox="1"/>
          <p:nvPr/>
        </p:nvSpPr>
        <p:spPr>
          <a:xfrm>
            <a:off x="380667" y="2599908"/>
            <a:ext cx="5686926" cy="3785652"/>
          </a:xfrm>
          <a:prstGeom prst="rect">
            <a:avLst/>
          </a:prstGeom>
          <a:noFill/>
        </p:spPr>
        <p:txBody>
          <a:bodyPr wrap="square" anchor="ctr">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B</a:t>
            </a:r>
            <a:r>
              <a:rPr lang="en-US" sz="2400" b="0" i="0" dirty="0">
                <a:solidFill>
                  <a:schemeClr val="bg1"/>
                </a:solidFill>
                <a:effectLst/>
                <a:latin typeface="HGMaruGothicMPRO" panose="020F0400000000000000" pitchFamily="34" charset="-128"/>
                <a:ea typeface="HGMaruGothicMPRO" panose="020F0400000000000000" pitchFamily="34" charset="-128"/>
              </a:rPr>
              <a:t>ut in some cases, the attacks are carried out by terrorist organizations or non-state actors seeking to further the goal of a hostile nation.</a:t>
            </a:r>
          </a:p>
          <a:p>
            <a:pPr marL="0" indent="0">
              <a:buNone/>
            </a:pPr>
            <a:endParaRPr lang="en-US" sz="2400" b="0" i="0" dirty="0">
              <a:solidFill>
                <a:schemeClr val="bg1"/>
              </a:solidFill>
              <a:effectLst/>
              <a:latin typeface="HGMaruGothicMPRO" panose="020B0400000000000000" pitchFamily="34" charset="-128"/>
              <a:ea typeface="HGMaruGothicMPRO" panose="020B0400000000000000" pitchFamily="34" charset="-128"/>
            </a:endParaRPr>
          </a:p>
        </p:txBody>
      </p:sp>
      <p:sp>
        <p:nvSpPr>
          <p:cNvPr id="4" name="Rectangle 3">
            <a:extLst>
              <a:ext uri="{FF2B5EF4-FFF2-40B4-BE49-F238E27FC236}">
                <a16:creationId xmlns:a16="http://schemas.microsoft.com/office/drawing/2014/main" id="{787A373A-4C35-C3F2-C6F9-F66DB4279E69}"/>
              </a:ext>
            </a:extLst>
          </p:cNvPr>
          <p:cNvSpPr/>
          <p:nvPr/>
        </p:nvSpPr>
        <p:spPr>
          <a:xfrm>
            <a:off x="-601579" y="-161365"/>
            <a:ext cx="12983049" cy="7486725"/>
          </a:xfrm>
          <a:prstGeom prst="rect">
            <a:avLst/>
          </a:prstGeom>
          <a:solidFill>
            <a:schemeClr val="accent2">
              <a:lumMod val="75000"/>
              <a:alpha val="9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18F22888-B8DB-2BA6-5004-5DD2E9DEF66B}"/>
              </a:ext>
            </a:extLst>
          </p:cNvPr>
          <p:cNvSpPr txBox="1"/>
          <p:nvPr/>
        </p:nvSpPr>
        <p:spPr>
          <a:xfrm>
            <a:off x="730694" y="1242770"/>
            <a:ext cx="2419731" cy="646331"/>
          </a:xfrm>
          <a:prstGeom prst="rect">
            <a:avLst/>
          </a:prstGeom>
          <a:noFill/>
        </p:spPr>
        <p:txBody>
          <a:bodyPr wrap="square">
            <a:spAutoFit/>
          </a:bodyPr>
          <a:lstStyle/>
          <a:p>
            <a:r>
              <a:rPr kumimoji="0" lang="en-US" sz="3600" b="1" i="0" u="none" strike="noStrike" kern="1200" cap="none" spc="0" normalizeH="0" baseline="0" noProof="0" dirty="0">
                <a:ln>
                  <a:noFill/>
                </a:ln>
                <a:solidFill>
                  <a:schemeClr val="bg1"/>
                </a:solidFill>
                <a:effectLst/>
                <a:uLnTx/>
                <a:uFillTx/>
                <a:latin typeface="HGMaruGothicMPRO" panose="020F0400000000000000" pitchFamily="34" charset="-128"/>
                <a:ea typeface="HGMaruGothicMPRO" panose="020F0400000000000000" pitchFamily="34" charset="-128"/>
              </a:rPr>
              <a:t>2017</a:t>
            </a:r>
            <a:endParaRPr lang="en-US" sz="2400" b="1" dirty="0">
              <a:solidFill>
                <a:schemeClr val="bg1"/>
              </a:solidFill>
              <a:latin typeface="HGMaruGothicMPRO" panose="020F0400000000000000" pitchFamily="34" charset="-128"/>
              <a:ea typeface="HGMaruGothicMPRO" panose="020F0400000000000000" pitchFamily="34" charset="-128"/>
            </a:endParaRPr>
          </a:p>
        </p:txBody>
      </p:sp>
      <p:sp>
        <p:nvSpPr>
          <p:cNvPr id="17" name="Oval 16">
            <a:extLst>
              <a:ext uri="{FF2B5EF4-FFF2-40B4-BE49-F238E27FC236}">
                <a16:creationId xmlns:a16="http://schemas.microsoft.com/office/drawing/2014/main" id="{EF25A2BB-9482-8D66-DF58-1D9A1DB8EE47}"/>
              </a:ext>
            </a:extLst>
          </p:cNvPr>
          <p:cNvSpPr/>
          <p:nvPr/>
        </p:nvSpPr>
        <p:spPr>
          <a:xfrm>
            <a:off x="202915" y="1399692"/>
            <a:ext cx="437868" cy="443012"/>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282AC566-A90A-8A82-5313-C92C370A5747}"/>
              </a:ext>
            </a:extLst>
          </p:cNvPr>
          <p:cNvCxnSpPr>
            <a:cxnSpLocks/>
          </p:cNvCxnSpPr>
          <p:nvPr/>
        </p:nvCxnSpPr>
        <p:spPr>
          <a:xfrm>
            <a:off x="412059" y="1856284"/>
            <a:ext cx="0" cy="55953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0C5F04B-B780-5F76-9D49-CAA5A17F085A}"/>
              </a:ext>
            </a:extLst>
          </p:cNvPr>
          <p:cNvCxnSpPr>
            <a:cxnSpLocks/>
          </p:cNvCxnSpPr>
          <p:nvPr/>
        </p:nvCxnSpPr>
        <p:spPr>
          <a:xfrm flipH="1" flipV="1">
            <a:off x="421849" y="-478950"/>
            <a:ext cx="0" cy="189119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73CDAAD-68D6-8516-6B98-5D30B0F2F7DD}"/>
              </a:ext>
            </a:extLst>
          </p:cNvPr>
          <p:cNvSpPr txBox="1"/>
          <p:nvPr/>
        </p:nvSpPr>
        <p:spPr>
          <a:xfrm>
            <a:off x="857403" y="2076688"/>
            <a:ext cx="11334597" cy="2677656"/>
          </a:xfrm>
          <a:prstGeom prst="rect">
            <a:avLst/>
          </a:prstGeom>
          <a:noFill/>
        </p:spPr>
        <p:txBody>
          <a:bodyPr wrap="square">
            <a:spAutoFit/>
          </a:bodyPr>
          <a:lstStyle/>
          <a:p>
            <a:pPr marL="285750" indent="-285750">
              <a:buFont typeface="Arial" panose="020B0604020202020204" pitchFamily="34" charset="0"/>
              <a:buChar char="•"/>
            </a:pPr>
            <a:r>
              <a:rPr lang="en-US" sz="2800" dirty="0">
                <a:solidFill>
                  <a:schemeClr val="bg1"/>
                </a:solidFill>
                <a:latin typeface="HGMaruGothicMPRO" panose="020F0400000000000000" pitchFamily="34" charset="-128"/>
                <a:ea typeface="HGMaruGothicMPRO" panose="020F0400000000000000" pitchFamily="34" charset="-128"/>
              </a:rPr>
              <a:t>T</a:t>
            </a:r>
            <a:r>
              <a:rPr lang="en-US" sz="2800" b="0" i="0" dirty="0">
                <a:solidFill>
                  <a:schemeClr val="bg1"/>
                </a:solidFill>
                <a:effectLst/>
                <a:latin typeface="HGMaruGothicMPRO" panose="020F0400000000000000" pitchFamily="34" charset="-128"/>
                <a:ea typeface="HGMaruGothicMPRO" panose="020F0400000000000000" pitchFamily="34" charset="-128"/>
              </a:rPr>
              <a:t>he </a:t>
            </a:r>
            <a:r>
              <a:rPr lang="en-US" sz="2800" b="0" i="0" strike="noStrike" dirty="0">
                <a:solidFill>
                  <a:schemeClr val="bg1"/>
                </a:solidFill>
                <a:effectLst/>
                <a:latin typeface="HGMaruGothicMPRO" panose="020F0400000000000000" pitchFamily="34" charset="-128"/>
                <a:ea typeface="HGMaruGothicMPRO" panose="020F0400000000000000" pitchFamily="34" charset="-128"/>
                <a:hlinkClick r:id="rId7">
                  <a:extLst>
                    <a:ext uri="{A12FA001-AC4F-418D-AE19-62706E023703}">
                      <ahyp:hlinkClr xmlns:ahyp="http://schemas.microsoft.com/office/drawing/2018/hyperlinkcolor" val="tx"/>
                    </a:ext>
                  </a:extLst>
                </a:hlinkClick>
              </a:rPr>
              <a:t>WannaCry attack</a:t>
            </a:r>
            <a:r>
              <a:rPr lang="en-US" sz="2800" b="0" i="0" dirty="0">
                <a:solidFill>
                  <a:schemeClr val="bg1"/>
                </a:solidFill>
                <a:effectLst/>
                <a:latin typeface="HGMaruGothicMPRO" panose="020F0400000000000000" pitchFamily="34" charset="-128"/>
                <a:ea typeface="HGMaruGothicMPRO" panose="020F0400000000000000" pitchFamily="34" charset="-128"/>
              </a:rPr>
              <a:t> impacted upwards of 200,000 computers in 150 countries. The attack targeted Windows computers with </a:t>
            </a:r>
            <a:r>
              <a:rPr lang="en-US" sz="2800" b="0" i="0" u="none" strike="noStrike" dirty="0">
                <a:solidFill>
                  <a:schemeClr val="bg1"/>
                </a:solidFill>
                <a:effectLst/>
                <a:latin typeface="HGMaruGothicMPRO" panose="020F0400000000000000" pitchFamily="34" charset="-128"/>
                <a:ea typeface="HGMaruGothicMPRO" panose="020F0400000000000000" pitchFamily="34" charset="-128"/>
                <a:hlinkClick r:id="rId8">
                  <a:extLst>
                    <a:ext uri="{A12FA001-AC4F-418D-AE19-62706E023703}">
                      <ahyp:hlinkClr xmlns:ahyp="http://schemas.microsoft.com/office/drawing/2018/hyperlinkcolor" val="tx"/>
                    </a:ext>
                  </a:extLst>
                </a:hlinkClick>
              </a:rPr>
              <a:t>ransomware</a:t>
            </a:r>
            <a:r>
              <a:rPr lang="en-US" sz="2800" b="0" i="0" dirty="0">
                <a:solidFill>
                  <a:schemeClr val="bg1"/>
                </a:solidFill>
                <a:effectLst/>
                <a:latin typeface="HGMaruGothicMPRO" panose="020F0400000000000000" pitchFamily="34" charset="-128"/>
                <a:ea typeface="HGMaruGothicMPRO" panose="020F0400000000000000" pitchFamily="34" charset="-128"/>
              </a:rPr>
              <a:t>. </a:t>
            </a:r>
          </a:p>
          <a:p>
            <a:pPr marL="285750" indent="-285750">
              <a:buFont typeface="Arial" panose="020B0604020202020204" pitchFamily="34" charset="0"/>
              <a:buChar char="•"/>
            </a:pPr>
            <a:r>
              <a:rPr lang="en-US" sz="2800" b="0" i="0" dirty="0">
                <a:solidFill>
                  <a:schemeClr val="bg1"/>
                </a:solidFill>
                <a:effectLst/>
                <a:latin typeface="HGMaruGothicMPRO" panose="020F0400000000000000" pitchFamily="34" charset="-128"/>
                <a:ea typeface="HGMaruGothicMPRO" panose="020F0400000000000000" pitchFamily="34" charset="-128"/>
              </a:rPr>
              <a:t>Later in 2017, the </a:t>
            </a:r>
            <a:r>
              <a:rPr lang="en-US" sz="2800" b="0" i="0" u="none" strike="noStrike" dirty="0" err="1">
                <a:solidFill>
                  <a:schemeClr val="bg1"/>
                </a:solidFill>
                <a:effectLst/>
                <a:latin typeface="HGMaruGothicMPRO" panose="020F0400000000000000" pitchFamily="34" charset="-128"/>
                <a:ea typeface="HGMaruGothicMPRO" panose="020F0400000000000000" pitchFamily="34" charset="-128"/>
                <a:hlinkClick r:id="rId9">
                  <a:extLst>
                    <a:ext uri="{A12FA001-AC4F-418D-AE19-62706E023703}">
                      <ahyp:hlinkClr xmlns:ahyp="http://schemas.microsoft.com/office/drawing/2018/hyperlinkcolor" val="tx"/>
                    </a:ext>
                  </a:extLst>
                </a:hlinkClick>
              </a:rPr>
              <a:t>NotPetya</a:t>
            </a:r>
            <a:r>
              <a:rPr lang="en-US" sz="2800" b="0" i="0" dirty="0">
                <a:solidFill>
                  <a:schemeClr val="bg1"/>
                </a:solidFill>
                <a:effectLst/>
                <a:latin typeface="HGMaruGothicMPRO" panose="020F0400000000000000" pitchFamily="34" charset="-128"/>
                <a:ea typeface="HGMaruGothicMPRO" panose="020F0400000000000000" pitchFamily="34" charset="-128"/>
              </a:rPr>
              <a:t> attack, which originated in Ukraine, destroyed files, resulting in more than $10 billion in damage.</a:t>
            </a:r>
            <a:endParaRPr lang="en-US" sz="2800" dirty="0">
              <a:solidFill>
                <a:schemeClr val="bg1"/>
              </a:solidFill>
              <a:latin typeface="HGMaruGothicMPRO" panose="020F0400000000000000" pitchFamily="34" charset="-128"/>
              <a:ea typeface="HGMaruGothicMPRO" panose="020F0400000000000000" pitchFamily="34" charset="-128"/>
            </a:endParaRPr>
          </a:p>
        </p:txBody>
      </p:sp>
      <p:sp>
        <p:nvSpPr>
          <p:cNvPr id="8" name="Rectangle 7">
            <a:extLst>
              <a:ext uri="{FF2B5EF4-FFF2-40B4-BE49-F238E27FC236}">
                <a16:creationId xmlns:a16="http://schemas.microsoft.com/office/drawing/2014/main" id="{A23C1FD3-0E69-08A9-2D9B-382CE4144798}"/>
              </a:ext>
            </a:extLst>
          </p:cNvPr>
          <p:cNvSpPr/>
          <p:nvPr/>
        </p:nvSpPr>
        <p:spPr>
          <a:xfrm>
            <a:off x="-601579" y="-161365"/>
            <a:ext cx="13171149" cy="7486725"/>
          </a:xfrm>
          <a:prstGeom prst="rect">
            <a:avLst/>
          </a:prstGeom>
          <a:solidFill>
            <a:schemeClr val="bg1">
              <a:alpha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3473F97-F75D-E114-E2F4-92315415839E}"/>
              </a:ext>
            </a:extLst>
          </p:cNvPr>
          <p:cNvSpPr txBox="1"/>
          <p:nvPr/>
        </p:nvSpPr>
        <p:spPr>
          <a:xfrm>
            <a:off x="0" y="484167"/>
            <a:ext cx="7315200" cy="1089529"/>
          </a:xfrm>
          <a:prstGeom prst="rect">
            <a:avLst/>
          </a:prstGeom>
          <a:noFill/>
        </p:spPr>
        <p:txBody>
          <a:bodyPr wrap="square">
            <a:spAutoFit/>
          </a:bodyPr>
          <a:lstStyle/>
          <a:p>
            <a:pPr marR="0" lvl="0" algn="l" defTabSz="914400" rtl="0" eaLnBrk="1" fontAlgn="auto" latinLnBrk="0" hangingPunct="1">
              <a:lnSpc>
                <a:spcPct val="90000"/>
              </a:lnSpc>
              <a:spcBef>
                <a:spcPts val="1000"/>
              </a:spcBef>
              <a:spcAft>
                <a:spcPts val="0"/>
              </a:spcAft>
              <a:buClrTx/>
              <a:buSzTx/>
              <a:tabLst/>
              <a:defRPr/>
            </a:pPr>
            <a:r>
              <a:rPr kumimoji="0" lang="en-US" sz="3600" b="1" i="0" u="none" strike="noStrike" kern="1200" cap="none" spc="0" normalizeH="0" baseline="0" noProof="0" dirty="0">
                <a:ln>
                  <a:noFill/>
                </a:ln>
                <a:effectLst/>
                <a:uLnTx/>
                <a:uFillTx/>
                <a:latin typeface="HGMaruGothicMPRO" panose="020F0400000000000000" pitchFamily="34" charset="-128"/>
                <a:ea typeface="HGMaruGothicMPRO" panose="020F0400000000000000" pitchFamily="34" charset="-128"/>
              </a:rPr>
              <a:t>TYPES OF CYBER WARFARE ATTACKS</a:t>
            </a:r>
          </a:p>
        </p:txBody>
      </p:sp>
      <p:pic>
        <p:nvPicPr>
          <p:cNvPr id="14" name="Picture 13">
            <a:extLst>
              <a:ext uri="{FF2B5EF4-FFF2-40B4-BE49-F238E27FC236}">
                <a16:creationId xmlns:a16="http://schemas.microsoft.com/office/drawing/2014/main" id="{37E8CF7A-4900-4913-9E0C-D8747002FDC8}"/>
              </a:ext>
            </a:extLst>
          </p:cNvPr>
          <p:cNvPicPr>
            <a:picLocks noChangeAspect="1"/>
          </p:cNvPicPr>
          <p:nvPr/>
        </p:nvPicPr>
        <p:blipFill rotWithShape="1">
          <a:blip r:embed="rId10">
            <a:extLst>
              <a:ext uri="{28A0092B-C50C-407E-A947-70E740481C1C}">
                <a14:useLocalDpi xmlns:a14="http://schemas.microsoft.com/office/drawing/2010/main" val="0"/>
              </a:ext>
            </a:extLst>
          </a:blip>
          <a:srcRect l="19761" t="27931" r="7874" b="24378"/>
          <a:stretch/>
        </p:blipFill>
        <p:spPr>
          <a:xfrm>
            <a:off x="212300" y="2073996"/>
            <a:ext cx="11411428" cy="4230284"/>
          </a:xfrm>
          <a:prstGeom prst="rect">
            <a:avLst/>
          </a:prstGeom>
        </p:spPr>
      </p:pic>
      <p:pic>
        <p:nvPicPr>
          <p:cNvPr id="15" name="Picture 14" descr="Graphical user interface, text, application&#10;&#10;Description automatically generated">
            <a:extLst>
              <a:ext uri="{FF2B5EF4-FFF2-40B4-BE49-F238E27FC236}">
                <a16:creationId xmlns:a16="http://schemas.microsoft.com/office/drawing/2014/main" id="{C6499B81-5508-67B3-F44A-CEED3CBE74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22045" t="44975" r="69778" b="34528"/>
          <a:stretch/>
        </p:blipFill>
        <p:spPr>
          <a:xfrm>
            <a:off x="489738" y="3721852"/>
            <a:ext cx="1457152" cy="1996364"/>
          </a:xfrm>
          <a:prstGeom prst="rect">
            <a:avLst/>
          </a:prstGeom>
        </p:spPr>
      </p:pic>
      <p:pic>
        <p:nvPicPr>
          <p:cNvPr id="19" name="Picture 18" descr="Graphical user interface, text, application&#10;&#10;Description automatically generated">
            <a:extLst>
              <a:ext uri="{FF2B5EF4-FFF2-40B4-BE49-F238E27FC236}">
                <a16:creationId xmlns:a16="http://schemas.microsoft.com/office/drawing/2014/main" id="{A285E70D-76C2-96B1-C713-E8B1C69A4922}"/>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32002" t="44800" r="59925" b="34129"/>
          <a:stretch/>
        </p:blipFill>
        <p:spPr>
          <a:xfrm>
            <a:off x="2134323" y="3586412"/>
            <a:ext cx="1412829" cy="2205055"/>
          </a:xfrm>
          <a:prstGeom prst="rect">
            <a:avLst/>
          </a:prstGeom>
        </p:spPr>
      </p:pic>
      <p:pic>
        <p:nvPicPr>
          <p:cNvPr id="22" name="Picture 21" descr="Graphical user interface, text, application&#10;&#10;Description automatically generated">
            <a:extLst>
              <a:ext uri="{FF2B5EF4-FFF2-40B4-BE49-F238E27FC236}">
                <a16:creationId xmlns:a16="http://schemas.microsoft.com/office/drawing/2014/main" id="{366C5007-C07D-DF7E-4897-62E8663179D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41000" t="44800" r="48852" b="32537"/>
          <a:stretch/>
        </p:blipFill>
        <p:spPr>
          <a:xfrm>
            <a:off x="3555680" y="3677245"/>
            <a:ext cx="1700659" cy="2223870"/>
          </a:xfrm>
          <a:prstGeom prst="rect">
            <a:avLst/>
          </a:prstGeom>
        </p:spPr>
      </p:pic>
      <p:pic>
        <p:nvPicPr>
          <p:cNvPr id="25" name="Picture 24">
            <a:extLst>
              <a:ext uri="{FF2B5EF4-FFF2-40B4-BE49-F238E27FC236}">
                <a16:creationId xmlns:a16="http://schemas.microsoft.com/office/drawing/2014/main" id="{39D8DB71-F7E4-CD1D-DA42-57A54923260B}"/>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51121" t="45559" r="39061" b="30887"/>
          <a:stretch/>
        </p:blipFill>
        <p:spPr>
          <a:xfrm>
            <a:off x="5157539" y="3789367"/>
            <a:ext cx="1669323" cy="2252684"/>
          </a:xfrm>
          <a:prstGeom prst="rect">
            <a:avLst/>
          </a:prstGeom>
        </p:spPr>
      </p:pic>
      <p:pic>
        <p:nvPicPr>
          <p:cNvPr id="28" name="Picture 27">
            <a:extLst>
              <a:ext uri="{FF2B5EF4-FFF2-40B4-BE49-F238E27FC236}">
                <a16:creationId xmlns:a16="http://schemas.microsoft.com/office/drawing/2014/main" id="{90E22F28-0D06-50E6-B418-E3D65EDD14C9}"/>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61081" t="44776" r="29800" b="32935"/>
          <a:stretch/>
        </p:blipFill>
        <p:spPr>
          <a:xfrm>
            <a:off x="6718586" y="3693230"/>
            <a:ext cx="1601364" cy="2098237"/>
          </a:xfrm>
          <a:prstGeom prst="rect">
            <a:avLst/>
          </a:prstGeom>
        </p:spPr>
      </p:pic>
      <p:pic>
        <p:nvPicPr>
          <p:cNvPr id="30" name="Picture 29" descr="Graphical user interface, text, application&#10;&#10;Description automatically generated">
            <a:extLst>
              <a:ext uri="{FF2B5EF4-FFF2-40B4-BE49-F238E27FC236}">
                <a16:creationId xmlns:a16="http://schemas.microsoft.com/office/drawing/2014/main" id="{5D550C63-4034-EC25-C858-6F8AEEEC6D34}"/>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71645" t="44975" r="20746" b="32338"/>
          <a:stretch/>
        </p:blipFill>
        <p:spPr>
          <a:xfrm>
            <a:off x="8459133" y="3693324"/>
            <a:ext cx="1253670" cy="2102740"/>
          </a:xfrm>
          <a:prstGeom prst="rect">
            <a:avLst/>
          </a:prstGeom>
        </p:spPr>
      </p:pic>
      <p:pic>
        <p:nvPicPr>
          <p:cNvPr id="32" name="Picture 31" descr="Graphical user interface, text, application&#10;&#10;Description automatically generated">
            <a:extLst>
              <a:ext uri="{FF2B5EF4-FFF2-40B4-BE49-F238E27FC236}">
                <a16:creationId xmlns:a16="http://schemas.microsoft.com/office/drawing/2014/main" id="{5AA944F7-956A-11A5-7561-C7C04A9ADAFE}"/>
              </a:ext>
            </a:extLst>
          </p:cNvPr>
          <p:cNvPicPr>
            <a:picLocks noChangeAspect="1"/>
          </p:cNvPicPr>
          <p:nvPr/>
        </p:nvPicPr>
        <p:blipFill rotWithShape="1">
          <a:blip r:embed="rId11">
            <a:extLst>
              <a:ext uri="{BEBA8EAE-BF5A-486C-A8C5-ECC9F3942E4B}">
                <a14:imgProps xmlns:a14="http://schemas.microsoft.com/office/drawing/2010/main">
                  <a14:imgLayer r:embed="rId12">
                    <a14:imgEffect>
                      <a14:sharpenSoften amount="69000"/>
                    </a14:imgEffect>
                    <a14:imgEffect>
                      <a14:saturation sat="299000"/>
                    </a14:imgEffect>
                  </a14:imgLayer>
                </a14:imgProps>
              </a:ext>
              <a:ext uri="{28A0092B-C50C-407E-A947-70E740481C1C}">
                <a14:useLocalDpi xmlns:a14="http://schemas.microsoft.com/office/drawing/2010/main" val="0"/>
              </a:ext>
            </a:extLst>
          </a:blip>
          <a:srcRect l="81290" t="44776" r="9753" b="30675"/>
          <a:stretch/>
        </p:blipFill>
        <p:spPr>
          <a:xfrm>
            <a:off x="9958411" y="3747778"/>
            <a:ext cx="1410174" cy="2174095"/>
          </a:xfrm>
          <a:prstGeom prst="rect">
            <a:avLst/>
          </a:prstGeom>
        </p:spPr>
      </p:pic>
      <p:sp>
        <p:nvSpPr>
          <p:cNvPr id="11" name="Rectangle 10">
            <a:extLst>
              <a:ext uri="{FF2B5EF4-FFF2-40B4-BE49-F238E27FC236}">
                <a16:creationId xmlns:a16="http://schemas.microsoft.com/office/drawing/2014/main" id="{C866346C-D573-F36C-7F77-A70F934FD3B3}"/>
              </a:ext>
            </a:extLst>
          </p:cNvPr>
          <p:cNvSpPr/>
          <p:nvPr/>
        </p:nvSpPr>
        <p:spPr>
          <a:xfrm>
            <a:off x="12801599" y="-161365"/>
            <a:ext cx="666535" cy="748672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1F56A2DF-153B-C408-85D5-160FA97D1AD8}"/>
              </a:ext>
            </a:extLst>
          </p:cNvPr>
          <p:cNvSpPr txBox="1"/>
          <p:nvPr/>
        </p:nvSpPr>
        <p:spPr>
          <a:xfrm>
            <a:off x="-7946892" y="988921"/>
            <a:ext cx="7328490" cy="584775"/>
          </a:xfrm>
          <a:prstGeom prst="rect">
            <a:avLst/>
          </a:prstGeom>
          <a:noFill/>
        </p:spPr>
        <p:txBody>
          <a:bodyPr wrap="square">
            <a:spAutoFit/>
          </a:bodyPr>
          <a:lstStyle/>
          <a:p>
            <a:r>
              <a:rPr lang="en-US" sz="3200" b="1" dirty="0">
                <a:solidFill>
                  <a:schemeClr val="bg1"/>
                </a:solidFill>
                <a:latin typeface="HGMaruGothicMPRO" panose="020F0400000000000000" pitchFamily="34" charset="-128"/>
                <a:ea typeface="HGMaruGothicMPRO" panose="020F0400000000000000" pitchFamily="34" charset="-128"/>
              </a:rPr>
              <a:t>HOW TO COMBAT CYBER WAR</a:t>
            </a:r>
          </a:p>
        </p:txBody>
      </p:sp>
      <p:sp>
        <p:nvSpPr>
          <p:cNvPr id="20" name="TextBox 19">
            <a:extLst>
              <a:ext uri="{FF2B5EF4-FFF2-40B4-BE49-F238E27FC236}">
                <a16:creationId xmlns:a16="http://schemas.microsoft.com/office/drawing/2014/main" id="{4DE828D2-9689-5A8B-94C3-650A188F5225}"/>
              </a:ext>
            </a:extLst>
          </p:cNvPr>
          <p:cNvSpPr txBox="1"/>
          <p:nvPr/>
        </p:nvSpPr>
        <p:spPr>
          <a:xfrm>
            <a:off x="-7946892" y="1967116"/>
            <a:ext cx="6097771" cy="830997"/>
          </a:xfrm>
          <a:prstGeom prst="rect">
            <a:avLst/>
          </a:prstGeom>
          <a:noFill/>
        </p:spPr>
        <p:txBody>
          <a:bodyPr wrap="square">
            <a:spAutoFit/>
          </a:bodyPr>
          <a:lstStyle/>
          <a:p>
            <a:r>
              <a:rPr lang="en-US" sz="2400" b="1" dirty="0">
                <a:solidFill>
                  <a:srgbClr val="C00000"/>
                </a:solidFill>
                <a:latin typeface="HGMaruGothicMPRO" panose="020F0400000000000000" pitchFamily="34" charset="-128"/>
                <a:ea typeface="HGMaruGothicMPRO" panose="020F0400000000000000" pitchFamily="34" charset="-128"/>
              </a:rPr>
              <a:t>Conducting Risk Assessments with   Cyber Wargames</a:t>
            </a:r>
          </a:p>
        </p:txBody>
      </p:sp>
      <p:sp>
        <p:nvSpPr>
          <p:cNvPr id="24" name="TextBox 23">
            <a:extLst>
              <a:ext uri="{FF2B5EF4-FFF2-40B4-BE49-F238E27FC236}">
                <a16:creationId xmlns:a16="http://schemas.microsoft.com/office/drawing/2014/main" id="{47633F73-14CC-4423-9319-0983C1669B15}"/>
              </a:ext>
            </a:extLst>
          </p:cNvPr>
          <p:cNvSpPr txBox="1"/>
          <p:nvPr/>
        </p:nvSpPr>
        <p:spPr>
          <a:xfrm>
            <a:off x="-7859173" y="2914610"/>
            <a:ext cx="7063482" cy="2308324"/>
          </a:xfrm>
          <a:prstGeom prst="rect">
            <a:avLst/>
          </a:prstGeom>
          <a:noFill/>
        </p:spPr>
        <p:txBody>
          <a:bodyPr wrap="square">
            <a:spAutoFit/>
          </a:bodyPr>
          <a:lstStyle/>
          <a:p>
            <a:r>
              <a:rPr lang="en-US" dirty="0">
                <a:solidFill>
                  <a:schemeClr val="bg1"/>
                </a:solidFill>
                <a:latin typeface="HGMaruGothicMPRO" panose="020F0400000000000000" pitchFamily="34" charset="-128"/>
                <a:ea typeface="HGMaruGothicMPRO" panose="020F0400000000000000" pitchFamily="34" charset="-128"/>
              </a:rPr>
              <a:t>The best way to assess a nations readiness for cyber warfare is to conduct a real-life exercise or simulation, also known as a cyber wargame.</a:t>
            </a:r>
          </a:p>
          <a:p>
            <a:endParaRPr lang="en-US" dirty="0">
              <a:solidFill>
                <a:schemeClr val="bg1"/>
              </a:solidFill>
              <a:latin typeface="HGMaruGothicMPRO" panose="020F0400000000000000" pitchFamily="34" charset="-128"/>
              <a:ea typeface="HGMaruGothicMPRO" panose="020F0400000000000000" pitchFamily="34" charset="-128"/>
            </a:endParaRPr>
          </a:p>
          <a:p>
            <a:r>
              <a:rPr lang="en-US" dirty="0">
                <a:solidFill>
                  <a:schemeClr val="bg1"/>
                </a:solidFill>
                <a:latin typeface="HGMaruGothicMPRO" panose="020F0400000000000000" pitchFamily="34" charset="-128"/>
                <a:ea typeface="HGMaruGothicMPRO" panose="020F0400000000000000" pitchFamily="34" charset="-128"/>
              </a:rPr>
              <a:t>A wargame can test how governments and private organizations respond to a cyber warfare scenario, expose gaps in defenses, and improve cooperation between entities.</a:t>
            </a:r>
          </a:p>
        </p:txBody>
      </p:sp>
      <p:sp>
        <p:nvSpPr>
          <p:cNvPr id="26" name="Date Placeholder 25">
            <a:extLst>
              <a:ext uri="{FF2B5EF4-FFF2-40B4-BE49-F238E27FC236}">
                <a16:creationId xmlns:a16="http://schemas.microsoft.com/office/drawing/2014/main" id="{72FCCEEA-A3D0-F96D-3330-08AFC35C1045}"/>
              </a:ext>
            </a:extLst>
          </p:cNvPr>
          <p:cNvSpPr>
            <a:spLocks noGrp="1"/>
          </p:cNvSpPr>
          <p:nvPr>
            <p:ph type="dt" sz="half" idx="10"/>
          </p:nvPr>
        </p:nvSpPr>
        <p:spPr/>
        <p:txBody>
          <a:bodyPr/>
          <a:lstStyle/>
          <a:p>
            <a:fld id="{6A99111A-41BC-4910-83ED-DE307EAC24A6}" type="datetime1">
              <a:rPr lang="en-US" smtClean="0">
                <a:solidFill>
                  <a:schemeClr val="tx1"/>
                </a:solidFill>
              </a:rPr>
              <a:t>5/26/2023</a:t>
            </a:fld>
            <a:endParaRPr lang="en-US" dirty="0">
              <a:solidFill>
                <a:schemeClr val="tx1"/>
              </a:solidFill>
            </a:endParaRPr>
          </a:p>
        </p:txBody>
      </p:sp>
      <p:sp>
        <p:nvSpPr>
          <p:cNvPr id="29" name="Footer Placeholder 28">
            <a:extLst>
              <a:ext uri="{FF2B5EF4-FFF2-40B4-BE49-F238E27FC236}">
                <a16:creationId xmlns:a16="http://schemas.microsoft.com/office/drawing/2014/main" id="{9FF849A9-E43E-1BB3-5C6E-782C294AADD7}"/>
              </a:ext>
            </a:extLst>
          </p:cNvPr>
          <p:cNvSpPr>
            <a:spLocks noGrp="1"/>
          </p:cNvSpPr>
          <p:nvPr>
            <p:ph type="ftr" sz="quarter" idx="11"/>
          </p:nvPr>
        </p:nvSpPr>
        <p:spPr/>
        <p:txBody>
          <a:bodyPr/>
          <a:lstStyle/>
          <a:p>
            <a:r>
              <a:rPr lang="en-US" dirty="0">
                <a:solidFill>
                  <a:schemeClr val="tx1"/>
                </a:solidFill>
              </a:rPr>
              <a:t>Cyber War: The Reign Of Digital Battlefield</a:t>
            </a:r>
          </a:p>
        </p:txBody>
      </p:sp>
      <p:sp>
        <p:nvSpPr>
          <p:cNvPr id="31" name="Slide Number Placeholder 30">
            <a:extLst>
              <a:ext uri="{FF2B5EF4-FFF2-40B4-BE49-F238E27FC236}">
                <a16:creationId xmlns:a16="http://schemas.microsoft.com/office/drawing/2014/main" id="{2420465E-7FFA-52C0-4344-8CC044F8E81A}"/>
              </a:ext>
            </a:extLst>
          </p:cNvPr>
          <p:cNvSpPr>
            <a:spLocks noGrp="1"/>
          </p:cNvSpPr>
          <p:nvPr>
            <p:ph type="sldNum" sz="quarter" idx="12"/>
          </p:nvPr>
        </p:nvSpPr>
        <p:spPr/>
        <p:txBody>
          <a:bodyPr/>
          <a:lstStyle/>
          <a:p>
            <a:fld id="{9E69DD1D-E26A-4CE3-A99D-DEE571DB6B2B}" type="slidenum">
              <a:rPr lang="en-US" sz="2000" smtClean="0">
                <a:solidFill>
                  <a:schemeClr val="tx1"/>
                </a:solidFill>
              </a:rPr>
              <a:t>24</a:t>
            </a:fld>
            <a:endParaRPr lang="en-US" dirty="0">
              <a:solidFill>
                <a:schemeClr val="tx1"/>
              </a:solidFill>
            </a:endParaRPr>
          </a:p>
        </p:txBody>
      </p:sp>
      <p:pic>
        <p:nvPicPr>
          <p:cNvPr id="34" name="Picture 33" descr="A screenshot of a computer&#10;&#10;Description automatically generated with medium confidence">
            <a:extLst>
              <a:ext uri="{FF2B5EF4-FFF2-40B4-BE49-F238E27FC236}">
                <a16:creationId xmlns:a16="http://schemas.microsoft.com/office/drawing/2014/main" id="{D7935AAE-81CA-D646-D126-0064854C2DF2}"/>
              </a:ext>
            </a:extLst>
          </p:cNvPr>
          <p:cNvPicPr>
            <a:picLocks noChangeAspect="1"/>
          </p:cNvPicPr>
          <p:nvPr/>
        </p:nvPicPr>
        <p:blipFill rotWithShape="1">
          <a:blip r:embed="rId13">
            <a:extLst>
              <a:ext uri="{28A0092B-C50C-407E-A947-70E740481C1C}">
                <a14:useLocalDpi xmlns:a14="http://schemas.microsoft.com/office/drawing/2010/main" val="0"/>
              </a:ext>
            </a:extLst>
          </a:blip>
          <a:srcRect l="23109" t="14594" r="23986" b="7207"/>
          <a:stretch/>
        </p:blipFill>
        <p:spPr>
          <a:xfrm>
            <a:off x="8513805" y="7630227"/>
            <a:ext cx="3867665" cy="5523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84781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43BAF-10FE-9263-F862-818D65762A28}"/>
              </a:ext>
            </a:extLst>
          </p:cNvPr>
          <p:cNvSpPr>
            <a:spLocks noGrp="1"/>
          </p:cNvSpPr>
          <p:nvPr>
            <p:ph type="title"/>
          </p:nvPr>
        </p:nvSpPr>
        <p:spPr/>
        <p:txBody>
          <a:bodyPr/>
          <a:lstStyle/>
          <a:p>
            <a:r>
              <a:rPr lang="en-US" dirty="0">
                <a:solidFill>
                  <a:schemeClr val="bg1"/>
                </a:solidFill>
              </a:rPr>
              <a:t>The Impacts of Cyber Warfare</a:t>
            </a:r>
          </a:p>
        </p:txBody>
      </p:sp>
      <p:sp>
        <p:nvSpPr>
          <p:cNvPr id="3" name="Content Placeholder 2">
            <a:extLst>
              <a:ext uri="{FF2B5EF4-FFF2-40B4-BE49-F238E27FC236}">
                <a16:creationId xmlns:a16="http://schemas.microsoft.com/office/drawing/2014/main" id="{6BDCE736-A142-29CD-F5BA-79B263533F2C}"/>
              </a:ext>
            </a:extLst>
          </p:cNvPr>
          <p:cNvSpPr>
            <a:spLocks noGrp="1"/>
          </p:cNvSpPr>
          <p:nvPr>
            <p:ph idx="1"/>
          </p:nvPr>
        </p:nvSpPr>
        <p:spPr>
          <a:xfrm>
            <a:off x="838201" y="1690688"/>
            <a:ext cx="7094838" cy="4944889"/>
          </a:xfrm>
        </p:spPr>
        <p:txBody>
          <a:bodyPr>
            <a:normAutofit/>
          </a:bodyPr>
          <a:lstStyle/>
          <a:p>
            <a:r>
              <a:rPr lang="en-US" sz="2400" dirty="0">
                <a:solidFill>
                  <a:schemeClr val="bg1"/>
                </a:solidFill>
                <a:ea typeface="HGMaruGothicMPRO" panose="020F0400000000000000" pitchFamily="34" charset="-128"/>
              </a:rPr>
              <a:t>The impacts of cyber warfare can be devastating. In addition to causing physical damage to infrastructure, cyber attacks can also result in the theft of sensitive information and intellectual property. This can have serious economic and national security consequences for a country.</a:t>
            </a:r>
          </a:p>
          <a:p>
            <a:r>
              <a:rPr lang="en-US" sz="2400" dirty="0">
                <a:solidFill>
                  <a:schemeClr val="bg1"/>
                </a:solidFill>
                <a:ea typeface="HGMaruGothicMPRO" panose="020F0400000000000000" pitchFamily="34" charset="-128"/>
              </a:rPr>
              <a:t>Cyber attacks can also have psychological impacts, causing fear and uncertainty among the population. They can erode trust in government and institutions and create a sense of vulnerability among citizens.</a:t>
            </a:r>
          </a:p>
          <a:p>
            <a:endParaRPr lang="en-US" dirty="0"/>
          </a:p>
        </p:txBody>
      </p:sp>
      <p:pic>
        <p:nvPicPr>
          <p:cNvPr id="5" name="Picture 4" descr="A screenshot of a computer&#10;&#10;Description automatically generated with medium confidence">
            <a:extLst>
              <a:ext uri="{FF2B5EF4-FFF2-40B4-BE49-F238E27FC236}">
                <a16:creationId xmlns:a16="http://schemas.microsoft.com/office/drawing/2014/main" id="{8F68F833-A787-ECB9-08D8-6F1FA6478863}"/>
              </a:ext>
            </a:extLst>
          </p:cNvPr>
          <p:cNvPicPr>
            <a:picLocks noChangeAspect="1"/>
          </p:cNvPicPr>
          <p:nvPr/>
        </p:nvPicPr>
        <p:blipFill rotWithShape="1">
          <a:blip r:embed="rId2">
            <a:extLst>
              <a:ext uri="{28A0092B-C50C-407E-A947-70E740481C1C}">
                <a14:useLocalDpi xmlns:a14="http://schemas.microsoft.com/office/drawing/2010/main" val="0"/>
              </a:ext>
            </a:extLst>
          </a:blip>
          <a:srcRect l="23109" t="14594" r="23986" b="7207"/>
          <a:stretch/>
        </p:blipFill>
        <p:spPr>
          <a:xfrm>
            <a:off x="7933039" y="383660"/>
            <a:ext cx="3867665" cy="55234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Date Placeholder 3">
            <a:extLst>
              <a:ext uri="{FF2B5EF4-FFF2-40B4-BE49-F238E27FC236}">
                <a16:creationId xmlns:a16="http://schemas.microsoft.com/office/drawing/2014/main" id="{C1CCDDD6-9B8B-A174-A81B-8AEA9B252395}"/>
              </a:ext>
            </a:extLst>
          </p:cNvPr>
          <p:cNvSpPr>
            <a:spLocks noGrp="1"/>
          </p:cNvSpPr>
          <p:nvPr>
            <p:ph type="dt" sz="half" idx="10"/>
          </p:nvPr>
        </p:nvSpPr>
        <p:spPr/>
        <p:txBody>
          <a:bodyPr/>
          <a:lstStyle/>
          <a:p>
            <a:fld id="{DCE4A7D9-F08B-4BD7-A96B-12CDB728DF19}" type="datetime1">
              <a:rPr lang="en-US" smtClean="0"/>
              <a:t>5/26/2023</a:t>
            </a:fld>
            <a:endParaRPr lang="en-US"/>
          </a:p>
        </p:txBody>
      </p:sp>
      <p:sp>
        <p:nvSpPr>
          <p:cNvPr id="7" name="Footer Placeholder 6">
            <a:extLst>
              <a:ext uri="{FF2B5EF4-FFF2-40B4-BE49-F238E27FC236}">
                <a16:creationId xmlns:a16="http://schemas.microsoft.com/office/drawing/2014/main" id="{E5B85ABE-C384-900A-5EC7-0612B1C4AD8B}"/>
              </a:ext>
            </a:extLst>
          </p:cNvPr>
          <p:cNvSpPr>
            <a:spLocks noGrp="1"/>
          </p:cNvSpPr>
          <p:nvPr>
            <p:ph type="ftr" sz="quarter" idx="11"/>
          </p:nvPr>
        </p:nvSpPr>
        <p:spPr/>
        <p:txBody>
          <a:bodyPr/>
          <a:lstStyle/>
          <a:p>
            <a:r>
              <a:rPr lang="en-US"/>
              <a:t>Cyber War: The Reign Of Digital Battelfield</a:t>
            </a:r>
          </a:p>
        </p:txBody>
      </p:sp>
      <p:sp>
        <p:nvSpPr>
          <p:cNvPr id="8" name="Slide Number Placeholder 7">
            <a:extLst>
              <a:ext uri="{FF2B5EF4-FFF2-40B4-BE49-F238E27FC236}">
                <a16:creationId xmlns:a16="http://schemas.microsoft.com/office/drawing/2014/main" id="{04F63698-DC63-B6B8-BF7A-9E7A56F74274}"/>
              </a:ext>
            </a:extLst>
          </p:cNvPr>
          <p:cNvSpPr>
            <a:spLocks noGrp="1"/>
          </p:cNvSpPr>
          <p:nvPr>
            <p:ph type="sldNum" sz="quarter" idx="12"/>
          </p:nvPr>
        </p:nvSpPr>
        <p:spPr/>
        <p:txBody>
          <a:bodyPr/>
          <a:lstStyle/>
          <a:p>
            <a:fld id="{9E69DD1D-E26A-4CE3-A99D-DEE571DB6B2B}" type="slidenum">
              <a:rPr lang="en-US" sz="2000" smtClean="0"/>
              <a:t>25</a:t>
            </a:fld>
            <a:endParaRPr lang="en-US" dirty="0"/>
          </a:p>
        </p:txBody>
      </p:sp>
      <p:pic>
        <p:nvPicPr>
          <p:cNvPr id="9" name="Picture 8">
            <a:extLst>
              <a:ext uri="{FF2B5EF4-FFF2-40B4-BE49-F238E27FC236}">
                <a16:creationId xmlns:a16="http://schemas.microsoft.com/office/drawing/2014/main" id="{5307924D-0935-1073-0D74-CF4B883408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4547" y="7084795"/>
            <a:ext cx="4095306" cy="5619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1724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58BF974-312F-45D3-A226-A6FE28531765}"/>
              </a:ext>
            </a:extLst>
          </p:cNvPr>
          <p:cNvSpPr txBox="1"/>
          <p:nvPr/>
        </p:nvSpPr>
        <p:spPr>
          <a:xfrm>
            <a:off x="369482" y="384176"/>
            <a:ext cx="7328490" cy="584775"/>
          </a:xfrm>
          <a:prstGeom prst="rect">
            <a:avLst/>
          </a:prstGeom>
          <a:noFill/>
        </p:spPr>
        <p:txBody>
          <a:bodyPr wrap="square">
            <a:spAutoFit/>
          </a:bodyPr>
          <a:lstStyle/>
          <a:p>
            <a:r>
              <a:rPr lang="en-US" sz="3200" b="1" dirty="0">
                <a:solidFill>
                  <a:schemeClr val="bg1"/>
                </a:solidFill>
                <a:latin typeface="HGMaruGothicMPRO" panose="020F0400000000000000" pitchFamily="34" charset="-128"/>
                <a:ea typeface="HGMaruGothicMPRO" panose="020F0400000000000000" pitchFamily="34" charset="-128"/>
              </a:rPr>
              <a:t>HOW TO COMBAT CYBER WAR</a:t>
            </a:r>
          </a:p>
        </p:txBody>
      </p:sp>
      <p:sp>
        <p:nvSpPr>
          <p:cNvPr id="5" name="TextBox 4">
            <a:extLst>
              <a:ext uri="{FF2B5EF4-FFF2-40B4-BE49-F238E27FC236}">
                <a16:creationId xmlns:a16="http://schemas.microsoft.com/office/drawing/2014/main" id="{9F0DB0FC-2B18-D4A7-6AF8-F2A79EFABFE5}"/>
              </a:ext>
            </a:extLst>
          </p:cNvPr>
          <p:cNvSpPr txBox="1"/>
          <p:nvPr/>
        </p:nvSpPr>
        <p:spPr>
          <a:xfrm>
            <a:off x="369482" y="1362371"/>
            <a:ext cx="6759982" cy="954107"/>
          </a:xfrm>
          <a:prstGeom prst="rect">
            <a:avLst/>
          </a:prstGeom>
          <a:noFill/>
        </p:spPr>
        <p:txBody>
          <a:bodyPr wrap="square">
            <a:spAutoFit/>
          </a:bodyPr>
          <a:lstStyle/>
          <a:p>
            <a:r>
              <a:rPr lang="en-US" sz="2800" b="1" dirty="0">
                <a:solidFill>
                  <a:srgbClr val="FF0000"/>
                </a:solidFill>
                <a:latin typeface="HGMaruGothicMPRO" panose="020F0400000000000000" pitchFamily="34" charset="-128"/>
                <a:ea typeface="HGMaruGothicMPRO" panose="020F0400000000000000" pitchFamily="34" charset="-128"/>
              </a:rPr>
              <a:t>Conducting Risk Assessments with Cyber Wargames</a:t>
            </a:r>
          </a:p>
        </p:txBody>
      </p:sp>
      <p:sp>
        <p:nvSpPr>
          <p:cNvPr id="7" name="TextBox 6">
            <a:extLst>
              <a:ext uri="{FF2B5EF4-FFF2-40B4-BE49-F238E27FC236}">
                <a16:creationId xmlns:a16="http://schemas.microsoft.com/office/drawing/2014/main" id="{ED525CE5-DB35-96BE-7CA8-D410B57171DC}"/>
              </a:ext>
            </a:extLst>
          </p:cNvPr>
          <p:cNvSpPr txBox="1"/>
          <p:nvPr/>
        </p:nvSpPr>
        <p:spPr>
          <a:xfrm>
            <a:off x="369482" y="2475822"/>
            <a:ext cx="7063482" cy="3416320"/>
          </a:xfrm>
          <a:prstGeom prst="rect">
            <a:avLst/>
          </a:prstGeom>
          <a:noFill/>
        </p:spPr>
        <p:txBody>
          <a:bodyPr wrap="square">
            <a:spAutoFit/>
          </a:bodyPr>
          <a:lstStyle/>
          <a:p>
            <a:r>
              <a:rPr lang="en-US" sz="2400" dirty="0">
                <a:solidFill>
                  <a:schemeClr val="bg1"/>
                </a:solidFill>
                <a:latin typeface="HGMaruGothicMPRO" panose="020F0400000000000000" pitchFamily="34" charset="-128"/>
                <a:ea typeface="HGMaruGothicMPRO" panose="020F0400000000000000" pitchFamily="34" charset="-128"/>
              </a:rPr>
              <a:t>The best way to assess a nations readiness for cyber warfare is to conduct a real-life exercise or simulation, also known as a cyber wargame.</a:t>
            </a:r>
          </a:p>
          <a:p>
            <a:endParaRPr lang="en-US" sz="2400" dirty="0">
              <a:solidFill>
                <a:schemeClr val="bg1"/>
              </a:solidFill>
              <a:latin typeface="HGMaruGothicMPRO" panose="020F0400000000000000" pitchFamily="34" charset="-128"/>
              <a:ea typeface="HGMaruGothicMPRO" panose="020F0400000000000000" pitchFamily="34" charset="-128"/>
            </a:endParaRPr>
          </a:p>
          <a:p>
            <a:r>
              <a:rPr lang="en-US" sz="2400" dirty="0">
                <a:solidFill>
                  <a:schemeClr val="bg1"/>
                </a:solidFill>
                <a:latin typeface="HGMaruGothicMPRO" panose="020F0400000000000000" pitchFamily="34" charset="-128"/>
                <a:ea typeface="HGMaruGothicMPRO" panose="020F0400000000000000" pitchFamily="34" charset="-128"/>
              </a:rPr>
              <a:t>A </a:t>
            </a:r>
            <a:r>
              <a:rPr lang="en-US" sz="2400" b="1" dirty="0">
                <a:solidFill>
                  <a:schemeClr val="bg1"/>
                </a:solidFill>
                <a:latin typeface="HGMaruGothicMPRO" panose="020F0400000000000000" pitchFamily="34" charset="-128"/>
                <a:ea typeface="HGMaruGothicMPRO" panose="020F0400000000000000" pitchFamily="34" charset="-128"/>
              </a:rPr>
              <a:t>wargame</a:t>
            </a:r>
            <a:r>
              <a:rPr lang="en-US" sz="2400" dirty="0">
                <a:solidFill>
                  <a:schemeClr val="bg1"/>
                </a:solidFill>
                <a:latin typeface="HGMaruGothicMPRO" panose="020F0400000000000000" pitchFamily="34" charset="-128"/>
                <a:ea typeface="HGMaruGothicMPRO" panose="020F0400000000000000" pitchFamily="34" charset="-128"/>
              </a:rPr>
              <a:t> can test how governments and private organizations respond to a cyber warfare scenario, expose gaps in defenses, and improve cooperation between entities.</a:t>
            </a:r>
          </a:p>
        </p:txBody>
      </p:sp>
      <p:pic>
        <p:nvPicPr>
          <p:cNvPr id="4" name="Picture 3">
            <a:extLst>
              <a:ext uri="{FF2B5EF4-FFF2-40B4-BE49-F238E27FC236}">
                <a16:creationId xmlns:a16="http://schemas.microsoft.com/office/drawing/2014/main" id="{90DB4B7B-9164-4A96-6B55-9B3735275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0279" y="384176"/>
            <a:ext cx="4095306" cy="5619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Date Placeholder 1">
            <a:extLst>
              <a:ext uri="{FF2B5EF4-FFF2-40B4-BE49-F238E27FC236}">
                <a16:creationId xmlns:a16="http://schemas.microsoft.com/office/drawing/2014/main" id="{71DD6A70-0D75-475A-D746-C4B2C1CAC2CD}"/>
              </a:ext>
            </a:extLst>
          </p:cNvPr>
          <p:cNvSpPr>
            <a:spLocks noGrp="1"/>
          </p:cNvSpPr>
          <p:nvPr>
            <p:ph type="dt" sz="half" idx="10"/>
          </p:nvPr>
        </p:nvSpPr>
        <p:spPr/>
        <p:txBody>
          <a:bodyPr/>
          <a:lstStyle/>
          <a:p>
            <a:fld id="{6225BB29-5C4B-4CCC-B3B9-DCD2C4A77CB9}" type="datetime1">
              <a:rPr lang="en-US" smtClean="0"/>
              <a:t>5/26/2023</a:t>
            </a:fld>
            <a:endParaRPr lang="en-US"/>
          </a:p>
        </p:txBody>
      </p:sp>
      <p:sp>
        <p:nvSpPr>
          <p:cNvPr id="6" name="Footer Placeholder 5">
            <a:extLst>
              <a:ext uri="{FF2B5EF4-FFF2-40B4-BE49-F238E27FC236}">
                <a16:creationId xmlns:a16="http://schemas.microsoft.com/office/drawing/2014/main" id="{781A95F5-D6B2-A0A9-2E88-F4F84C176614}"/>
              </a:ext>
            </a:extLst>
          </p:cNvPr>
          <p:cNvSpPr>
            <a:spLocks noGrp="1"/>
          </p:cNvSpPr>
          <p:nvPr>
            <p:ph type="ftr" sz="quarter" idx="11"/>
          </p:nvPr>
        </p:nvSpPr>
        <p:spPr/>
        <p:txBody>
          <a:bodyPr/>
          <a:lstStyle/>
          <a:p>
            <a:r>
              <a:rPr lang="en-US"/>
              <a:t>Cyber War: The Reign Of Digital Battelfield</a:t>
            </a:r>
          </a:p>
        </p:txBody>
      </p:sp>
      <p:sp>
        <p:nvSpPr>
          <p:cNvPr id="8" name="Slide Number Placeholder 7">
            <a:extLst>
              <a:ext uri="{FF2B5EF4-FFF2-40B4-BE49-F238E27FC236}">
                <a16:creationId xmlns:a16="http://schemas.microsoft.com/office/drawing/2014/main" id="{A6297753-E296-84B2-0E79-323D14FD17A0}"/>
              </a:ext>
            </a:extLst>
          </p:cNvPr>
          <p:cNvSpPr>
            <a:spLocks noGrp="1"/>
          </p:cNvSpPr>
          <p:nvPr>
            <p:ph type="sldNum" sz="quarter" idx="12"/>
          </p:nvPr>
        </p:nvSpPr>
        <p:spPr/>
        <p:txBody>
          <a:bodyPr/>
          <a:lstStyle/>
          <a:p>
            <a:fld id="{9E69DD1D-E26A-4CE3-A99D-DEE571DB6B2B}" type="slidenum">
              <a:rPr lang="en-US" sz="2000" smtClean="0"/>
              <a:t>26</a:t>
            </a:fld>
            <a:endParaRPr lang="en-US" dirty="0"/>
          </a:p>
        </p:txBody>
      </p:sp>
    </p:spTree>
    <p:extLst>
      <p:ext uri="{BB962C8B-B14F-4D97-AF65-F5344CB8AC3E}">
        <p14:creationId xmlns:p14="http://schemas.microsoft.com/office/powerpoint/2010/main" val="3400883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B629-C895-80BE-8C30-34510436E903}"/>
              </a:ext>
            </a:extLst>
          </p:cNvPr>
          <p:cNvSpPr>
            <a:spLocks noGrp="1"/>
          </p:cNvSpPr>
          <p:nvPr>
            <p:ph type="title"/>
          </p:nvPr>
        </p:nvSpPr>
        <p:spPr>
          <a:xfrm>
            <a:off x="327837" y="365125"/>
            <a:ext cx="10515600" cy="1325563"/>
          </a:xfrm>
        </p:spPr>
        <p:txBody>
          <a:bodyPr>
            <a:normAutofit/>
          </a:bodyPr>
          <a:lstStyle/>
          <a:p>
            <a:r>
              <a:rPr lang="en-US" sz="3200" b="1" i="0" dirty="0">
                <a:solidFill>
                  <a:srgbClr val="FF0000"/>
                </a:solidFill>
                <a:effectLst/>
                <a:latin typeface="HGMaruGothicMPRO" panose="020F0400000000000000" pitchFamily="34" charset="-128"/>
                <a:ea typeface="HGMaruGothicMPRO" panose="020F0400000000000000" pitchFamily="34" charset="-128"/>
              </a:rPr>
              <a:t>The Importance of Layered Defense</a:t>
            </a:r>
            <a:br>
              <a:rPr lang="en-US" sz="3600" b="1" i="0" dirty="0">
                <a:solidFill>
                  <a:schemeClr val="bg1"/>
                </a:solidFill>
                <a:effectLst/>
                <a:latin typeface="HGMaruGothicMPRO" panose="020F0400000000000000" pitchFamily="34" charset="-128"/>
                <a:ea typeface="HGMaruGothicMPRO" panose="020F0400000000000000" pitchFamily="34" charset="-128"/>
              </a:rPr>
            </a:br>
            <a:endParaRPr lang="en-US" sz="3600" dirty="0">
              <a:solidFill>
                <a:schemeClr val="bg1"/>
              </a:solidFill>
              <a:latin typeface="HGMaruGothicMPRO" panose="020F0400000000000000" pitchFamily="34" charset="-128"/>
              <a:ea typeface="HGMaruGothicMPRO" panose="020F0400000000000000" pitchFamily="34" charset="-128"/>
            </a:endParaRPr>
          </a:p>
        </p:txBody>
      </p:sp>
      <p:sp>
        <p:nvSpPr>
          <p:cNvPr id="5" name="TextBox 4">
            <a:extLst>
              <a:ext uri="{FF2B5EF4-FFF2-40B4-BE49-F238E27FC236}">
                <a16:creationId xmlns:a16="http://schemas.microsoft.com/office/drawing/2014/main" id="{85475185-D232-AE44-AC69-FCDCA6C01779}"/>
              </a:ext>
            </a:extLst>
          </p:cNvPr>
          <p:cNvSpPr txBox="1"/>
          <p:nvPr/>
        </p:nvSpPr>
        <p:spPr>
          <a:xfrm>
            <a:off x="514350" y="1504950"/>
            <a:ext cx="7143749" cy="4154984"/>
          </a:xfrm>
          <a:prstGeom prst="rect">
            <a:avLst/>
          </a:prstGeom>
          <a:noFill/>
        </p:spPr>
        <p:txBody>
          <a:bodyPr wrap="square">
            <a:spAutoFit/>
          </a:bodyPr>
          <a:lstStyle/>
          <a:p>
            <a:r>
              <a:rPr lang="en-US" sz="2400" dirty="0">
                <a:solidFill>
                  <a:schemeClr val="bg1"/>
                </a:solidFill>
                <a:latin typeface="HGMaruGothicMPRO" panose="020F0400000000000000" pitchFamily="34" charset="-128"/>
                <a:ea typeface="HGMaruGothicMPRO" panose="020F0400000000000000" pitchFamily="34" charset="-128"/>
              </a:rPr>
              <a:t>These policies typically use a layered defense approach, which includes:</a:t>
            </a:r>
          </a:p>
          <a:p>
            <a:endParaRPr lang="en-US" sz="2400" dirty="0">
              <a:solidFill>
                <a:schemeClr val="bg1"/>
              </a:solidFill>
              <a:latin typeface="HGMaruGothicMPRO" panose="020F0400000000000000" pitchFamily="34" charset="-128"/>
              <a:ea typeface="HGMaruGothicMPRO" panose="020F0400000000000000" pitchFamily="34" charset="-128"/>
            </a:endParaRPr>
          </a:p>
          <a:p>
            <a:pPr marL="342900" indent="-342900">
              <a:buFont typeface="Arial" panose="020B0604020202020204" pitchFamily="34" charset="0"/>
              <a:buChar char="•"/>
            </a:pPr>
            <a:r>
              <a:rPr lang="en-US" sz="2400" dirty="0">
                <a:solidFill>
                  <a:schemeClr val="bg1"/>
                </a:solidFill>
                <a:latin typeface="HGMaruGothicMPRO" panose="020F0400000000000000" pitchFamily="34" charset="-128"/>
                <a:ea typeface="HGMaruGothicMPRO" panose="020F0400000000000000" pitchFamily="34" charset="-128"/>
              </a:rPr>
              <a:t>Securing the cyber ecosystem</a:t>
            </a:r>
          </a:p>
          <a:p>
            <a:pPr marL="342900" indent="-342900">
              <a:buFont typeface="Arial" panose="020B0604020202020204" pitchFamily="34" charset="0"/>
              <a:buChar char="•"/>
            </a:pPr>
            <a:r>
              <a:rPr lang="en-US" sz="2400" dirty="0">
                <a:solidFill>
                  <a:schemeClr val="bg1"/>
                </a:solidFill>
                <a:latin typeface="HGMaruGothicMPRO" panose="020F0400000000000000" pitchFamily="34" charset="-128"/>
                <a:ea typeface="HGMaruGothicMPRO" panose="020F0400000000000000" pitchFamily="34" charset="-128"/>
              </a:rPr>
              <a:t>Raising awareness for cybersecurity</a:t>
            </a:r>
          </a:p>
          <a:p>
            <a:pPr marL="342900" indent="-342900">
              <a:buFont typeface="Arial" panose="020B0604020202020204" pitchFamily="34" charset="0"/>
              <a:buChar char="•"/>
            </a:pPr>
            <a:r>
              <a:rPr lang="en-US" sz="2400" dirty="0">
                <a:solidFill>
                  <a:schemeClr val="bg1"/>
                </a:solidFill>
                <a:latin typeface="HGMaruGothicMPRO" panose="020F0400000000000000" pitchFamily="34" charset="-128"/>
                <a:ea typeface="HGMaruGothicMPRO" panose="020F0400000000000000" pitchFamily="34" charset="-128"/>
              </a:rPr>
              <a:t>Promoting open standards for combating cyber threats</a:t>
            </a:r>
          </a:p>
          <a:p>
            <a:pPr marL="342900" indent="-342900">
              <a:buFont typeface="Arial" panose="020B0604020202020204" pitchFamily="34" charset="0"/>
              <a:buChar char="•"/>
            </a:pPr>
            <a:r>
              <a:rPr lang="en-US" sz="2400" dirty="0">
                <a:solidFill>
                  <a:schemeClr val="bg1"/>
                </a:solidFill>
                <a:latin typeface="HGMaruGothicMPRO" panose="020F0400000000000000" pitchFamily="34" charset="-128"/>
                <a:ea typeface="HGMaruGothicMPRO" panose="020F0400000000000000" pitchFamily="34" charset="-128"/>
              </a:rPr>
              <a:t>Implementing a national cybersecurity assurance framework</a:t>
            </a:r>
          </a:p>
          <a:p>
            <a:pPr marL="342900" indent="-342900">
              <a:buFont typeface="Arial" panose="020B0604020202020204" pitchFamily="34" charset="0"/>
              <a:buChar char="•"/>
            </a:pPr>
            <a:r>
              <a:rPr lang="en-US" sz="2400" dirty="0">
                <a:solidFill>
                  <a:schemeClr val="bg1"/>
                </a:solidFill>
                <a:latin typeface="HGMaruGothicMPRO" panose="020F0400000000000000" pitchFamily="34" charset="-128"/>
                <a:ea typeface="HGMaruGothicMPRO" panose="020F0400000000000000" pitchFamily="34" charset="-128"/>
              </a:rPr>
              <a:t>Working with private organizations to improve their cybersecurity capabilities</a:t>
            </a:r>
          </a:p>
        </p:txBody>
      </p:sp>
      <p:pic>
        <p:nvPicPr>
          <p:cNvPr id="6" name="Picture 5">
            <a:extLst>
              <a:ext uri="{FF2B5EF4-FFF2-40B4-BE49-F238E27FC236}">
                <a16:creationId xmlns:a16="http://schemas.microsoft.com/office/drawing/2014/main" id="{F1CDC962-6E05-AA91-4777-68E6444E7C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9100" y="480884"/>
            <a:ext cx="3936484" cy="5535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Date Placeholder 2">
            <a:extLst>
              <a:ext uri="{FF2B5EF4-FFF2-40B4-BE49-F238E27FC236}">
                <a16:creationId xmlns:a16="http://schemas.microsoft.com/office/drawing/2014/main" id="{8A1CA5F6-70C7-4239-C87A-2ADFF344AE2D}"/>
              </a:ext>
            </a:extLst>
          </p:cNvPr>
          <p:cNvSpPr>
            <a:spLocks noGrp="1"/>
          </p:cNvSpPr>
          <p:nvPr>
            <p:ph type="dt" sz="half" idx="10"/>
          </p:nvPr>
        </p:nvSpPr>
        <p:spPr/>
        <p:txBody>
          <a:bodyPr/>
          <a:lstStyle/>
          <a:p>
            <a:fld id="{F80E06FB-182A-42D5-9A86-D42D2B08C70D}" type="datetime1">
              <a:rPr lang="en-US" smtClean="0"/>
              <a:t>5/26/2023</a:t>
            </a:fld>
            <a:endParaRPr lang="en-US"/>
          </a:p>
        </p:txBody>
      </p:sp>
      <p:sp>
        <p:nvSpPr>
          <p:cNvPr id="4" name="Footer Placeholder 3">
            <a:extLst>
              <a:ext uri="{FF2B5EF4-FFF2-40B4-BE49-F238E27FC236}">
                <a16:creationId xmlns:a16="http://schemas.microsoft.com/office/drawing/2014/main" id="{08F44AC3-C4C2-CC58-9069-D1039215D773}"/>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1530862E-5E84-AF82-D180-6C7B78FE04CC}"/>
              </a:ext>
            </a:extLst>
          </p:cNvPr>
          <p:cNvSpPr>
            <a:spLocks noGrp="1"/>
          </p:cNvSpPr>
          <p:nvPr>
            <p:ph type="sldNum" sz="quarter" idx="12"/>
          </p:nvPr>
        </p:nvSpPr>
        <p:spPr/>
        <p:txBody>
          <a:bodyPr/>
          <a:lstStyle/>
          <a:p>
            <a:fld id="{9E69DD1D-E26A-4CE3-A99D-DEE571DB6B2B}" type="slidenum">
              <a:rPr lang="en-US" sz="2000" smtClean="0"/>
              <a:t>27</a:t>
            </a:fld>
            <a:endParaRPr lang="en-US" dirty="0"/>
          </a:p>
        </p:txBody>
      </p:sp>
    </p:spTree>
    <p:extLst>
      <p:ext uri="{BB962C8B-B14F-4D97-AF65-F5344CB8AC3E}">
        <p14:creationId xmlns:p14="http://schemas.microsoft.com/office/powerpoint/2010/main" val="2359308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6B629-C895-80BE-8C30-34510436E903}"/>
              </a:ext>
            </a:extLst>
          </p:cNvPr>
          <p:cNvSpPr>
            <a:spLocks noGrp="1"/>
          </p:cNvSpPr>
          <p:nvPr>
            <p:ph type="title"/>
          </p:nvPr>
        </p:nvSpPr>
        <p:spPr>
          <a:xfrm>
            <a:off x="327837" y="365125"/>
            <a:ext cx="10515600" cy="1325563"/>
          </a:xfrm>
        </p:spPr>
        <p:txBody>
          <a:bodyPr>
            <a:normAutofit fontScale="90000"/>
          </a:bodyPr>
          <a:lstStyle/>
          <a:p>
            <a:r>
              <a:rPr lang="en-US" sz="4000" b="1" i="0" dirty="0">
                <a:solidFill>
                  <a:srgbClr val="FF0000"/>
                </a:solidFill>
                <a:effectLst/>
                <a:latin typeface="HGMaruGothicMPRO" panose="020F0400000000000000" pitchFamily="34" charset="-128"/>
                <a:ea typeface="HGMaruGothicMPRO" panose="020F0400000000000000" pitchFamily="34" charset="-128"/>
              </a:rPr>
              <a:t>Securing the Private Sector</a:t>
            </a:r>
            <a:br>
              <a:rPr lang="en-US" sz="1400" b="1" i="0" dirty="0">
                <a:solidFill>
                  <a:srgbClr val="000000"/>
                </a:solidFill>
                <a:effectLst/>
                <a:latin typeface="Inter"/>
              </a:rPr>
            </a:br>
            <a:br>
              <a:rPr lang="en-US" sz="3600" b="1" i="0" dirty="0">
                <a:solidFill>
                  <a:srgbClr val="000000"/>
                </a:solidFill>
                <a:effectLst/>
                <a:latin typeface="HGMaruGothicMPRO" panose="020F0400000000000000" pitchFamily="34" charset="-128"/>
                <a:ea typeface="HGMaruGothicMPRO" panose="020F0400000000000000" pitchFamily="34" charset="-128"/>
              </a:rPr>
            </a:br>
            <a:endParaRPr lang="en-US" sz="3600" dirty="0">
              <a:latin typeface="HGMaruGothicMPRO" panose="020F0400000000000000" pitchFamily="34" charset="-128"/>
              <a:ea typeface="HGMaruGothicMPRO" panose="020F0400000000000000" pitchFamily="34" charset="-128"/>
            </a:endParaRPr>
          </a:p>
        </p:txBody>
      </p:sp>
      <p:sp>
        <p:nvSpPr>
          <p:cNvPr id="3" name="Content Placeholder 2">
            <a:extLst>
              <a:ext uri="{FF2B5EF4-FFF2-40B4-BE49-F238E27FC236}">
                <a16:creationId xmlns:a16="http://schemas.microsoft.com/office/drawing/2014/main" id="{874C1C04-4576-59D9-8DFF-EE008275429E}"/>
              </a:ext>
            </a:extLst>
          </p:cNvPr>
          <p:cNvSpPr>
            <a:spLocks noGrp="1"/>
          </p:cNvSpPr>
          <p:nvPr>
            <p:ph idx="1"/>
          </p:nvPr>
        </p:nvSpPr>
        <p:spPr>
          <a:xfrm>
            <a:off x="412898" y="1085850"/>
            <a:ext cx="7532498" cy="5030745"/>
          </a:xfrm>
        </p:spPr>
        <p:txBody>
          <a:bodyPr>
            <a:normAutofit lnSpcReduction="10000"/>
          </a:bodyPr>
          <a:lstStyle/>
          <a:p>
            <a:pPr marL="0" indent="0" algn="l">
              <a:buNone/>
            </a:pPr>
            <a:r>
              <a:rPr lang="en-US" sz="2300" b="0" i="0" dirty="0">
                <a:solidFill>
                  <a:schemeClr val="bg1"/>
                </a:solidFill>
                <a:effectLst/>
                <a:latin typeface="HGMaruGothicMPRO" panose="020F0400000000000000" pitchFamily="34" charset="-128"/>
                <a:ea typeface="HGMaruGothicMPRO" panose="020F0400000000000000" pitchFamily="34" charset="-128"/>
              </a:rPr>
              <a:t>A strategic factor in cyberwarfare is the resilience of local businesses to cyber attacks. </a:t>
            </a:r>
          </a:p>
          <a:p>
            <a:pPr marL="0" indent="0" algn="l">
              <a:buNone/>
            </a:pPr>
            <a:r>
              <a:rPr lang="en-US" sz="2300" b="0" i="0" dirty="0">
                <a:solidFill>
                  <a:schemeClr val="bg1"/>
                </a:solidFill>
                <a:effectLst/>
                <a:latin typeface="HGMaruGothicMPRO" panose="020F0400000000000000" pitchFamily="34" charset="-128"/>
                <a:ea typeface="HGMaruGothicMPRO" panose="020F0400000000000000" pitchFamily="34" charset="-128"/>
              </a:rPr>
              <a:t>The following is a set of measures to ensure corporate cybersecurity, which can promote national security:</a:t>
            </a:r>
          </a:p>
          <a:p>
            <a:pPr algn="l">
              <a:buFont typeface="Arial" panose="020B0604020202020204" pitchFamily="34" charset="0"/>
              <a:buChar char="•"/>
            </a:pPr>
            <a:r>
              <a:rPr lang="en-US" sz="2300" b="0" i="0" dirty="0">
                <a:solidFill>
                  <a:schemeClr val="bg1"/>
                </a:solidFill>
                <a:effectLst/>
                <a:latin typeface="HGMaruGothicMPRO" panose="020F0400000000000000" pitchFamily="34" charset="-128"/>
                <a:ea typeface="HGMaruGothicMPRO" panose="020F0400000000000000" pitchFamily="34" charset="-128"/>
              </a:rPr>
              <a:t>Create obstacles to breaching the network</a:t>
            </a:r>
          </a:p>
          <a:p>
            <a:pPr algn="l">
              <a:buFont typeface="Arial" panose="020B0604020202020204" pitchFamily="34" charset="0"/>
              <a:buChar char="•"/>
            </a:pPr>
            <a:r>
              <a:rPr lang="en-US" sz="2300" b="0" i="0" dirty="0">
                <a:solidFill>
                  <a:schemeClr val="bg1"/>
                </a:solidFill>
                <a:effectLst/>
                <a:latin typeface="HGMaruGothicMPRO" panose="020F0400000000000000" pitchFamily="34" charset="-128"/>
                <a:ea typeface="HGMaruGothicMPRO" panose="020F0400000000000000" pitchFamily="34" charset="-128"/>
              </a:rPr>
              <a:t>Use web application firewalls (WAF) to quickly detect, investigate, and block malicious traffic</a:t>
            </a:r>
          </a:p>
          <a:p>
            <a:pPr algn="l">
              <a:buFont typeface="Arial" panose="020B0604020202020204" pitchFamily="34" charset="0"/>
              <a:buChar char="•"/>
            </a:pPr>
            <a:r>
              <a:rPr lang="en-US" sz="2300" b="0" i="0" dirty="0">
                <a:solidFill>
                  <a:schemeClr val="bg1"/>
                </a:solidFill>
                <a:effectLst/>
                <a:latin typeface="HGMaruGothicMPRO" panose="020F0400000000000000" pitchFamily="34" charset="-128"/>
                <a:ea typeface="HGMaruGothicMPRO" panose="020F0400000000000000" pitchFamily="34" charset="-128"/>
              </a:rPr>
              <a:t>Quickly respond to a breach and restore business operations</a:t>
            </a:r>
          </a:p>
          <a:p>
            <a:pPr algn="l">
              <a:buFont typeface="Arial" panose="020B0604020202020204" pitchFamily="34" charset="0"/>
              <a:buChar char="•"/>
            </a:pPr>
            <a:r>
              <a:rPr lang="en-US" sz="2300" b="0" i="0" dirty="0">
                <a:solidFill>
                  <a:schemeClr val="bg1"/>
                </a:solidFill>
                <a:effectLst/>
                <a:latin typeface="HGMaruGothicMPRO" panose="020F0400000000000000" pitchFamily="34" charset="-128"/>
                <a:ea typeface="HGMaruGothicMPRO" panose="020F0400000000000000" pitchFamily="34" charset="-128"/>
              </a:rPr>
              <a:t>Facilitate cooperation between the public and private sectors</a:t>
            </a:r>
          </a:p>
          <a:p>
            <a:pPr algn="l">
              <a:buFont typeface="Arial" panose="020B0604020202020204" pitchFamily="34" charset="0"/>
              <a:buChar char="•"/>
            </a:pPr>
            <a:r>
              <a:rPr lang="en-US" sz="2300" b="0" i="0" dirty="0">
                <a:solidFill>
                  <a:schemeClr val="bg1"/>
                </a:solidFill>
                <a:effectLst/>
                <a:latin typeface="HGMaruGothicMPRO" panose="020F0400000000000000" pitchFamily="34" charset="-128"/>
                <a:ea typeface="HGMaruGothicMPRO" panose="020F0400000000000000" pitchFamily="34" charset="-128"/>
              </a:rPr>
              <a:t>Use local hackers as a resource to help protect against foreign cyber threats</a:t>
            </a:r>
          </a:p>
          <a:p>
            <a:pPr marL="0" indent="0">
              <a:buNone/>
            </a:pPr>
            <a:endParaRPr lang="en-US" dirty="0"/>
          </a:p>
        </p:txBody>
      </p:sp>
      <p:pic>
        <p:nvPicPr>
          <p:cNvPr id="4" name="Picture 3">
            <a:extLst>
              <a:ext uri="{FF2B5EF4-FFF2-40B4-BE49-F238E27FC236}">
                <a16:creationId xmlns:a16="http://schemas.microsoft.com/office/drawing/2014/main" id="{99735E5F-3FDB-8571-7898-011CC5C10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0457" y="365125"/>
            <a:ext cx="3936484" cy="55351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Date Placeholder 5">
            <a:extLst>
              <a:ext uri="{FF2B5EF4-FFF2-40B4-BE49-F238E27FC236}">
                <a16:creationId xmlns:a16="http://schemas.microsoft.com/office/drawing/2014/main" id="{A5F71738-6274-D305-2EE2-A097FB183815}"/>
              </a:ext>
            </a:extLst>
          </p:cNvPr>
          <p:cNvSpPr>
            <a:spLocks noGrp="1"/>
          </p:cNvSpPr>
          <p:nvPr>
            <p:ph type="dt" sz="half" idx="10"/>
          </p:nvPr>
        </p:nvSpPr>
        <p:spPr/>
        <p:txBody>
          <a:bodyPr/>
          <a:lstStyle/>
          <a:p>
            <a:fld id="{D6DA4B7E-DF8B-4632-A524-2DD40B4A731F}" type="datetime1">
              <a:rPr lang="en-US" smtClean="0"/>
              <a:t>5/26/2023</a:t>
            </a:fld>
            <a:endParaRPr lang="en-US"/>
          </a:p>
        </p:txBody>
      </p:sp>
      <p:sp>
        <p:nvSpPr>
          <p:cNvPr id="7" name="Footer Placeholder 6">
            <a:extLst>
              <a:ext uri="{FF2B5EF4-FFF2-40B4-BE49-F238E27FC236}">
                <a16:creationId xmlns:a16="http://schemas.microsoft.com/office/drawing/2014/main" id="{71FB2519-CD91-4EFB-8D85-9BAF17A524D6}"/>
              </a:ext>
            </a:extLst>
          </p:cNvPr>
          <p:cNvSpPr>
            <a:spLocks noGrp="1"/>
          </p:cNvSpPr>
          <p:nvPr>
            <p:ph type="ftr" sz="quarter" idx="11"/>
          </p:nvPr>
        </p:nvSpPr>
        <p:spPr/>
        <p:txBody>
          <a:bodyPr/>
          <a:lstStyle/>
          <a:p>
            <a:r>
              <a:rPr lang="en-US"/>
              <a:t>Cyber War: The Reign Of Digital Battelfield</a:t>
            </a:r>
          </a:p>
        </p:txBody>
      </p:sp>
      <p:sp>
        <p:nvSpPr>
          <p:cNvPr id="8" name="Slide Number Placeholder 7">
            <a:extLst>
              <a:ext uri="{FF2B5EF4-FFF2-40B4-BE49-F238E27FC236}">
                <a16:creationId xmlns:a16="http://schemas.microsoft.com/office/drawing/2014/main" id="{F87F6D82-2BEC-A4D0-65B7-79EE7DF68F59}"/>
              </a:ext>
            </a:extLst>
          </p:cNvPr>
          <p:cNvSpPr>
            <a:spLocks noGrp="1"/>
          </p:cNvSpPr>
          <p:nvPr>
            <p:ph type="sldNum" sz="quarter" idx="12"/>
          </p:nvPr>
        </p:nvSpPr>
        <p:spPr/>
        <p:txBody>
          <a:bodyPr/>
          <a:lstStyle/>
          <a:p>
            <a:fld id="{9E69DD1D-E26A-4CE3-A99D-DEE571DB6B2B}" type="slidenum">
              <a:rPr lang="en-US" sz="2000" smtClean="0"/>
              <a:t>28</a:t>
            </a:fld>
            <a:endParaRPr lang="en-US" dirty="0"/>
          </a:p>
        </p:txBody>
      </p:sp>
      <p:pic>
        <p:nvPicPr>
          <p:cNvPr id="9" name="Picture 8">
            <a:extLst>
              <a:ext uri="{FF2B5EF4-FFF2-40B4-BE49-F238E27FC236}">
                <a16:creationId xmlns:a16="http://schemas.microsoft.com/office/drawing/2014/main" id="{640607F8-4673-5E01-6BB6-FCCF86AA9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3400" y="7177541"/>
            <a:ext cx="3917091" cy="468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998777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FE764-4211-61BE-5F2B-E0C9A251BDE1}"/>
              </a:ext>
            </a:extLst>
          </p:cNvPr>
          <p:cNvSpPr>
            <a:spLocks noGrp="1"/>
          </p:cNvSpPr>
          <p:nvPr>
            <p:ph type="title"/>
          </p:nvPr>
        </p:nvSpPr>
        <p:spPr/>
        <p:txBody>
          <a:bodyPr/>
          <a:lstStyle/>
          <a:p>
            <a:r>
              <a:rPr lang="en-US">
                <a:solidFill>
                  <a:schemeClr val="bg1"/>
                </a:solidFill>
              </a:rPr>
              <a:t>The Future of Cyber Warfare</a:t>
            </a:r>
            <a:endParaRPr lang="en-US" dirty="0">
              <a:solidFill>
                <a:schemeClr val="bg1"/>
              </a:solidFill>
            </a:endParaRPr>
          </a:p>
        </p:txBody>
      </p:sp>
      <p:sp>
        <p:nvSpPr>
          <p:cNvPr id="3" name="Content Placeholder 2">
            <a:extLst>
              <a:ext uri="{FF2B5EF4-FFF2-40B4-BE49-F238E27FC236}">
                <a16:creationId xmlns:a16="http://schemas.microsoft.com/office/drawing/2014/main" id="{100B54D1-5B93-65F6-1926-E19D1CC2AEF9}"/>
              </a:ext>
            </a:extLst>
          </p:cNvPr>
          <p:cNvSpPr>
            <a:spLocks noGrp="1"/>
          </p:cNvSpPr>
          <p:nvPr>
            <p:ph idx="1"/>
          </p:nvPr>
        </p:nvSpPr>
        <p:spPr>
          <a:xfrm>
            <a:off x="838200" y="1581666"/>
            <a:ext cx="6971270" cy="4911210"/>
          </a:xfrm>
        </p:spPr>
        <p:txBody>
          <a:bodyPr>
            <a:normAutofit/>
          </a:bodyPr>
          <a:lstStyle/>
          <a:p>
            <a:r>
              <a:rPr lang="en-US" sz="2400" dirty="0">
                <a:solidFill>
                  <a:schemeClr val="bg1"/>
                </a:solidFill>
                <a:ea typeface="HGMaruGothicMPRO" panose="020F0400000000000000" pitchFamily="34" charset="-128"/>
              </a:rPr>
              <a:t>As technology continues to advance, the future of cyber warfare looks increasingly complex and unpredictable. Net technologies, such as artificial intelligence and the Internet of Things, will create new vulnerabilities that attackers can exploit. At the same time, defenders will also have access to new tools and techniques to protect against these attacks.</a:t>
            </a:r>
          </a:p>
          <a:p>
            <a:r>
              <a:rPr lang="en-US" sz="2400" dirty="0">
                <a:solidFill>
                  <a:schemeClr val="bg1"/>
                </a:solidFill>
                <a:ea typeface="HGMaruGothicMPRO" panose="020F0400000000000000" pitchFamily="34" charset="-128"/>
              </a:rPr>
              <a:t>One thing is clear: cyber warfare is here to stay. As long as there are computers and networks, there will be those who seek to exploit them for their own purposes. It is up to governments, businesses, and individuals to work together to develop effective strategies to defend against these threats.</a:t>
            </a:r>
          </a:p>
          <a:p>
            <a:endParaRPr lang="en-US" dirty="0"/>
          </a:p>
        </p:txBody>
      </p:sp>
      <p:pic>
        <p:nvPicPr>
          <p:cNvPr id="5" name="Picture 4">
            <a:extLst>
              <a:ext uri="{FF2B5EF4-FFF2-40B4-BE49-F238E27FC236}">
                <a16:creationId xmlns:a16="http://schemas.microsoft.com/office/drawing/2014/main" id="{8B695CCE-F370-06CD-B9EC-20493C552D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8324" y="748407"/>
            <a:ext cx="3917091" cy="468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Date Placeholder 3">
            <a:extLst>
              <a:ext uri="{FF2B5EF4-FFF2-40B4-BE49-F238E27FC236}">
                <a16:creationId xmlns:a16="http://schemas.microsoft.com/office/drawing/2014/main" id="{286F46DC-2BAA-4372-D336-ED9CBCE4917E}"/>
              </a:ext>
            </a:extLst>
          </p:cNvPr>
          <p:cNvSpPr>
            <a:spLocks noGrp="1"/>
          </p:cNvSpPr>
          <p:nvPr>
            <p:ph type="dt" sz="half" idx="10"/>
          </p:nvPr>
        </p:nvSpPr>
        <p:spPr/>
        <p:txBody>
          <a:bodyPr/>
          <a:lstStyle/>
          <a:p>
            <a:fld id="{06F75C46-ABDD-4090-9818-AD6B8097EE1B}" type="datetime1">
              <a:rPr lang="en-US" smtClean="0"/>
              <a:t>5/26/2023</a:t>
            </a:fld>
            <a:endParaRPr lang="en-US"/>
          </a:p>
        </p:txBody>
      </p:sp>
      <p:sp>
        <p:nvSpPr>
          <p:cNvPr id="6" name="Footer Placeholder 5">
            <a:extLst>
              <a:ext uri="{FF2B5EF4-FFF2-40B4-BE49-F238E27FC236}">
                <a16:creationId xmlns:a16="http://schemas.microsoft.com/office/drawing/2014/main" id="{512D59CC-D981-BEEF-E587-501BBB4BCD0C}"/>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B46810FE-311E-17F0-5397-E7E0FEE9A2F9}"/>
              </a:ext>
            </a:extLst>
          </p:cNvPr>
          <p:cNvSpPr>
            <a:spLocks noGrp="1"/>
          </p:cNvSpPr>
          <p:nvPr>
            <p:ph type="sldNum" sz="quarter" idx="12"/>
          </p:nvPr>
        </p:nvSpPr>
        <p:spPr/>
        <p:txBody>
          <a:bodyPr/>
          <a:lstStyle/>
          <a:p>
            <a:fld id="{9E69DD1D-E26A-4CE3-A99D-DEE571DB6B2B}" type="slidenum">
              <a:rPr lang="en-US" sz="2000" smtClean="0"/>
              <a:t>29</a:t>
            </a:fld>
            <a:endParaRPr lang="en-US" dirty="0"/>
          </a:p>
        </p:txBody>
      </p:sp>
    </p:spTree>
    <p:extLst>
      <p:ext uri="{BB962C8B-B14F-4D97-AF65-F5344CB8AC3E}">
        <p14:creationId xmlns:p14="http://schemas.microsoft.com/office/powerpoint/2010/main" val="2094850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612F383F-B981-4BC3-9E2B-7BE938CE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240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5AA485AD-076E-4077-A6E6-C3C9F0C39F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D088DBDF-80D5-4FC0-8A54-9D660B728DC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sp>
        <p:nvSpPr>
          <p:cNvPr id="23" name="Rectangle 22">
            <a:extLst>
              <a:ext uri="{FF2B5EF4-FFF2-40B4-BE49-F238E27FC236}">
                <a16:creationId xmlns:a16="http://schemas.microsoft.com/office/drawing/2014/main" id="{58D235B8-3D10-493F-88AC-84BB404C1B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picture containing building, person, outdoor, street&#10;&#10;Description automatically generated">
            <a:extLst>
              <a:ext uri="{FF2B5EF4-FFF2-40B4-BE49-F238E27FC236}">
                <a16:creationId xmlns:a16="http://schemas.microsoft.com/office/drawing/2014/main" id="{EBEA968C-EA0F-3B15-B829-AE163DE9E0E4}"/>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t="17" r="3" b="3"/>
          <a:stretch/>
        </p:blipFill>
        <p:spPr>
          <a:xfrm>
            <a:off x="-14498" y="10"/>
            <a:ext cx="6097022" cy="3428990"/>
          </a:xfrm>
          <a:prstGeom prst="rect">
            <a:avLst/>
          </a:prstGeom>
        </p:spPr>
      </p:pic>
      <p:pic>
        <p:nvPicPr>
          <p:cNvPr id="10" name="Picture 9">
            <a:extLst>
              <a:ext uri="{FF2B5EF4-FFF2-40B4-BE49-F238E27FC236}">
                <a16:creationId xmlns:a16="http://schemas.microsoft.com/office/drawing/2014/main" id="{295CF4B9-A81A-AA48-CC58-23033D86FF47}"/>
              </a:ext>
            </a:extLst>
          </p:cNvPr>
          <p:cNvPicPr>
            <a:picLocks noChangeAspect="1"/>
          </p:cNvPicPr>
          <p:nvPr/>
        </p:nvPicPr>
        <p:blipFill rotWithShape="1">
          <a:blip r:embed="rId4">
            <a:alphaModFix amt="60000"/>
            <a:extLst>
              <a:ext uri="{28A0092B-C50C-407E-A947-70E740481C1C}">
                <a14:useLocalDpi xmlns:a14="http://schemas.microsoft.com/office/drawing/2010/main" val="0"/>
              </a:ext>
            </a:extLst>
          </a:blip>
          <a:srcRect t="15697"/>
          <a:stretch/>
        </p:blipFill>
        <p:spPr>
          <a:xfrm>
            <a:off x="6098422" y="10"/>
            <a:ext cx="6093578" cy="3428990"/>
          </a:xfrm>
          <a:prstGeom prst="rect">
            <a:avLst/>
          </a:prstGeom>
        </p:spPr>
      </p:pic>
      <p:pic>
        <p:nvPicPr>
          <p:cNvPr id="4" name="Picture 3" descr="A picture containing outdoor, person&#10;&#10;Description automatically generated">
            <a:extLst>
              <a:ext uri="{FF2B5EF4-FFF2-40B4-BE49-F238E27FC236}">
                <a16:creationId xmlns:a16="http://schemas.microsoft.com/office/drawing/2014/main" id="{44F7087E-2AD8-CC5F-C8F3-7ECF867A14AE}"/>
              </a:ext>
            </a:extLst>
          </p:cNvPr>
          <p:cNvPicPr>
            <a:picLocks noChangeAspect="1"/>
          </p:cNvPicPr>
          <p:nvPr/>
        </p:nvPicPr>
        <p:blipFill rotWithShape="1">
          <a:blip r:embed="rId5">
            <a:alphaModFix amt="60000"/>
            <a:extLst>
              <a:ext uri="{28A0092B-C50C-407E-A947-70E740481C1C}">
                <a14:useLocalDpi xmlns:a14="http://schemas.microsoft.com/office/drawing/2010/main" val="0"/>
              </a:ext>
            </a:extLst>
          </a:blip>
          <a:srcRect t="34158" r="-2" b="28280"/>
          <a:stretch/>
        </p:blipFill>
        <p:spPr>
          <a:xfrm>
            <a:off x="7328" y="3429000"/>
            <a:ext cx="6093578" cy="3429000"/>
          </a:xfrm>
          <a:prstGeom prst="rect">
            <a:avLst/>
          </a:prstGeom>
        </p:spPr>
      </p:pic>
      <p:pic>
        <p:nvPicPr>
          <p:cNvPr id="6" name="Picture 5" descr="A building that has been destroyed&#10;&#10;Description automatically generated with low confidence">
            <a:extLst>
              <a:ext uri="{FF2B5EF4-FFF2-40B4-BE49-F238E27FC236}">
                <a16:creationId xmlns:a16="http://schemas.microsoft.com/office/drawing/2014/main" id="{D63444AE-1518-9EF4-2362-E8869F83A275}"/>
              </a:ext>
            </a:extLst>
          </p:cNvPr>
          <p:cNvPicPr>
            <a:picLocks noChangeAspect="1"/>
          </p:cNvPicPr>
          <p:nvPr/>
        </p:nvPicPr>
        <p:blipFill rotWithShape="1">
          <a:blip r:embed="rId6">
            <a:alphaModFix amt="60000"/>
            <a:extLst>
              <a:ext uri="{28A0092B-C50C-407E-A947-70E740481C1C}">
                <a14:useLocalDpi xmlns:a14="http://schemas.microsoft.com/office/drawing/2010/main" val="0"/>
              </a:ext>
            </a:extLst>
          </a:blip>
          <a:srcRect t="4649" b="20322"/>
          <a:stretch/>
        </p:blipFill>
        <p:spPr>
          <a:xfrm>
            <a:off x="6101860" y="3429000"/>
            <a:ext cx="6093578" cy="3429000"/>
          </a:xfrm>
          <a:prstGeom prst="rect">
            <a:avLst/>
          </a:prstGeom>
        </p:spPr>
      </p:pic>
      <p:sp>
        <p:nvSpPr>
          <p:cNvPr id="2" name="Title 1">
            <a:extLst>
              <a:ext uri="{FF2B5EF4-FFF2-40B4-BE49-F238E27FC236}">
                <a16:creationId xmlns:a16="http://schemas.microsoft.com/office/drawing/2014/main" id="{7426FBEE-7DEB-C923-9E52-A4835D03495C}"/>
              </a:ext>
            </a:extLst>
          </p:cNvPr>
          <p:cNvSpPr>
            <a:spLocks noGrp="1"/>
          </p:cNvSpPr>
          <p:nvPr>
            <p:ph type="ctrTitle"/>
          </p:nvPr>
        </p:nvSpPr>
        <p:spPr>
          <a:xfrm>
            <a:off x="1185503" y="2711117"/>
            <a:ext cx="9801082" cy="2860782"/>
          </a:xfrm>
        </p:spPr>
        <p:txBody>
          <a:bodyPr anchor="t">
            <a:normAutofit/>
          </a:bodyPr>
          <a:lstStyle/>
          <a:p>
            <a:r>
              <a:rPr lang="en-US" sz="13800" dirty="0">
                <a:solidFill>
                  <a:srgbClr val="FFFFFF"/>
                </a:solidFill>
                <a:latin typeface="Baskerville Old Face" panose="02020602080505020303" pitchFamily="18" charset="0"/>
              </a:rPr>
              <a:t>WAR</a:t>
            </a:r>
          </a:p>
        </p:txBody>
      </p:sp>
      <p:pic>
        <p:nvPicPr>
          <p:cNvPr id="11" name="Picture 2">
            <a:extLst>
              <a:ext uri="{FF2B5EF4-FFF2-40B4-BE49-F238E27FC236}">
                <a16:creationId xmlns:a16="http://schemas.microsoft.com/office/drawing/2014/main" id="{FEDB9BE9-16EE-9895-6931-A06E820BBBF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9218" b="4256"/>
          <a:stretch/>
        </p:blipFill>
        <p:spPr bwMode="auto">
          <a:xfrm>
            <a:off x="12445815" y="-1"/>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3" name="Date Placeholder 2">
            <a:extLst>
              <a:ext uri="{FF2B5EF4-FFF2-40B4-BE49-F238E27FC236}">
                <a16:creationId xmlns:a16="http://schemas.microsoft.com/office/drawing/2014/main" id="{08F72596-40DD-C015-CD1C-2B58FAC2B573}"/>
              </a:ext>
            </a:extLst>
          </p:cNvPr>
          <p:cNvSpPr>
            <a:spLocks noGrp="1"/>
          </p:cNvSpPr>
          <p:nvPr>
            <p:ph type="dt" sz="half" idx="10"/>
          </p:nvPr>
        </p:nvSpPr>
        <p:spPr/>
        <p:txBody>
          <a:bodyPr/>
          <a:lstStyle/>
          <a:p>
            <a:fld id="{FE436E87-49EA-471B-8600-3093380F687C}" type="datetime1">
              <a:rPr lang="en-US" smtClean="0">
                <a:solidFill>
                  <a:schemeClr val="bg1"/>
                </a:solidFill>
              </a:rPr>
              <a:t>5/26/2023</a:t>
            </a:fld>
            <a:endParaRPr lang="en-US" dirty="0">
              <a:solidFill>
                <a:schemeClr val="bg1"/>
              </a:solidFill>
            </a:endParaRPr>
          </a:p>
        </p:txBody>
      </p:sp>
      <p:sp>
        <p:nvSpPr>
          <p:cNvPr id="7" name="Slide Number Placeholder 6">
            <a:extLst>
              <a:ext uri="{FF2B5EF4-FFF2-40B4-BE49-F238E27FC236}">
                <a16:creationId xmlns:a16="http://schemas.microsoft.com/office/drawing/2014/main" id="{3F7F478E-9E40-09BF-2DF7-64C888D96CC4}"/>
              </a:ext>
            </a:extLst>
          </p:cNvPr>
          <p:cNvSpPr>
            <a:spLocks noGrp="1"/>
          </p:cNvSpPr>
          <p:nvPr>
            <p:ph type="sldNum" sz="quarter" idx="12"/>
          </p:nvPr>
        </p:nvSpPr>
        <p:spPr/>
        <p:txBody>
          <a:bodyPr/>
          <a:lstStyle/>
          <a:p>
            <a:fld id="{9E69DD1D-E26A-4CE3-A99D-DEE571DB6B2B}" type="slidenum">
              <a:rPr lang="en-US" sz="2000" smtClean="0">
                <a:solidFill>
                  <a:schemeClr val="bg1"/>
                </a:solidFill>
              </a:rPr>
              <a:t>3</a:t>
            </a:fld>
            <a:endParaRPr lang="en-US" sz="2000" dirty="0">
              <a:solidFill>
                <a:schemeClr val="bg1"/>
              </a:solidFill>
            </a:endParaRPr>
          </a:p>
        </p:txBody>
      </p:sp>
    </p:spTree>
    <p:extLst>
      <p:ext uri="{BB962C8B-B14F-4D97-AF65-F5344CB8AC3E}">
        <p14:creationId xmlns:p14="http://schemas.microsoft.com/office/powerpoint/2010/main" val="112567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5530A7-459C-61C5-F7DF-C650324F1C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044" y="365125"/>
            <a:ext cx="3917091" cy="4688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a:extLst>
              <a:ext uri="{FF2B5EF4-FFF2-40B4-BE49-F238E27FC236}">
                <a16:creationId xmlns:a16="http://schemas.microsoft.com/office/drawing/2014/main" id="{28D64C1C-D3A5-1D33-6F3C-96C9FDD5E35D}"/>
              </a:ext>
            </a:extLst>
          </p:cNvPr>
          <p:cNvSpPr>
            <a:spLocks noGrp="1"/>
          </p:cNvSpPr>
          <p:nvPr>
            <p:ph type="title"/>
          </p:nvPr>
        </p:nvSpPr>
        <p:spPr>
          <a:xfrm>
            <a:off x="838200" y="222423"/>
            <a:ext cx="7650892" cy="1371599"/>
          </a:xfrm>
        </p:spPr>
        <p:txBody>
          <a:bodyPr/>
          <a:lstStyle/>
          <a:p>
            <a:r>
              <a:rPr lang="en-US" dirty="0">
                <a:solidFill>
                  <a:schemeClr val="bg1"/>
                </a:solidFill>
              </a:rPr>
              <a:t>Conclusion: The Need for Vigilance</a:t>
            </a:r>
          </a:p>
        </p:txBody>
      </p:sp>
      <p:sp>
        <p:nvSpPr>
          <p:cNvPr id="3" name="Content Placeholder 2">
            <a:extLst>
              <a:ext uri="{FF2B5EF4-FFF2-40B4-BE49-F238E27FC236}">
                <a16:creationId xmlns:a16="http://schemas.microsoft.com/office/drawing/2014/main" id="{3A458684-3638-57A8-CC83-99869A02AE87}"/>
              </a:ext>
            </a:extLst>
          </p:cNvPr>
          <p:cNvSpPr>
            <a:spLocks noGrp="1"/>
          </p:cNvSpPr>
          <p:nvPr>
            <p:ph idx="1"/>
          </p:nvPr>
        </p:nvSpPr>
        <p:spPr>
          <a:xfrm>
            <a:off x="838200" y="1690688"/>
            <a:ext cx="6687065" cy="4802187"/>
          </a:xfrm>
        </p:spPr>
        <p:txBody>
          <a:bodyPr>
            <a:normAutofit fontScale="92500" lnSpcReduction="10000"/>
          </a:bodyPr>
          <a:lstStyle/>
          <a:p>
            <a:r>
              <a:rPr lang="en-US" dirty="0">
                <a:solidFill>
                  <a:schemeClr val="bg1"/>
                </a:solidFill>
              </a:rPr>
              <a:t>In conclusion, cyber warfare is a growing threat that requires constant vigilance and attention. Governments, businesses, and individuals must all take steps to protect themselves against cyber attacks. This includes investing in cybersecurity measures, educating employees about the risks of cyber attacks, and staying up-to-date on the latest threats and vulnerabilities.</a:t>
            </a:r>
          </a:p>
          <a:p>
            <a:r>
              <a:rPr lang="en-US" dirty="0">
                <a:solidFill>
                  <a:schemeClr val="bg1"/>
                </a:solidFill>
              </a:rPr>
              <a:t>Only by working together can we hope to mitigate the risks posed by cyber warfare and ensure a safe and secure digital future for us all.</a:t>
            </a:r>
          </a:p>
          <a:p>
            <a:pPr marL="0" indent="0">
              <a:buNone/>
            </a:pPr>
            <a:endParaRPr lang="en-US" dirty="0"/>
          </a:p>
        </p:txBody>
      </p:sp>
      <p:sp>
        <p:nvSpPr>
          <p:cNvPr id="5" name="Date Placeholder 4">
            <a:extLst>
              <a:ext uri="{FF2B5EF4-FFF2-40B4-BE49-F238E27FC236}">
                <a16:creationId xmlns:a16="http://schemas.microsoft.com/office/drawing/2014/main" id="{DB8B5BFD-5C93-8BA2-7C3E-4790FA381F76}"/>
              </a:ext>
            </a:extLst>
          </p:cNvPr>
          <p:cNvSpPr>
            <a:spLocks noGrp="1"/>
          </p:cNvSpPr>
          <p:nvPr>
            <p:ph type="dt" sz="half" idx="10"/>
          </p:nvPr>
        </p:nvSpPr>
        <p:spPr/>
        <p:txBody>
          <a:bodyPr/>
          <a:lstStyle/>
          <a:p>
            <a:fld id="{E60CB9F7-0D5E-4E35-8DA7-9DEFE2E85BDE}" type="datetime1">
              <a:rPr lang="en-US" smtClean="0"/>
              <a:t>5/26/2023</a:t>
            </a:fld>
            <a:endParaRPr lang="en-US"/>
          </a:p>
        </p:txBody>
      </p:sp>
      <p:sp>
        <p:nvSpPr>
          <p:cNvPr id="6" name="Footer Placeholder 5">
            <a:extLst>
              <a:ext uri="{FF2B5EF4-FFF2-40B4-BE49-F238E27FC236}">
                <a16:creationId xmlns:a16="http://schemas.microsoft.com/office/drawing/2014/main" id="{A3F988C6-E765-898F-1B29-F1C6D926AE34}"/>
              </a:ext>
            </a:extLst>
          </p:cNvPr>
          <p:cNvSpPr>
            <a:spLocks noGrp="1"/>
          </p:cNvSpPr>
          <p:nvPr>
            <p:ph type="ftr" sz="quarter" idx="11"/>
          </p:nvPr>
        </p:nvSpPr>
        <p:spPr/>
        <p:txBody>
          <a:bodyPr/>
          <a:lstStyle/>
          <a:p>
            <a:r>
              <a:rPr lang="en-US"/>
              <a:t>Cyber War: The Reign Of Digital Battelfield</a:t>
            </a:r>
          </a:p>
        </p:txBody>
      </p:sp>
      <p:sp>
        <p:nvSpPr>
          <p:cNvPr id="7" name="Slide Number Placeholder 6">
            <a:extLst>
              <a:ext uri="{FF2B5EF4-FFF2-40B4-BE49-F238E27FC236}">
                <a16:creationId xmlns:a16="http://schemas.microsoft.com/office/drawing/2014/main" id="{08827DAE-D300-E875-4DF8-167A16176CE5}"/>
              </a:ext>
            </a:extLst>
          </p:cNvPr>
          <p:cNvSpPr>
            <a:spLocks noGrp="1"/>
          </p:cNvSpPr>
          <p:nvPr>
            <p:ph type="sldNum" sz="quarter" idx="12"/>
          </p:nvPr>
        </p:nvSpPr>
        <p:spPr/>
        <p:txBody>
          <a:bodyPr/>
          <a:lstStyle/>
          <a:p>
            <a:fld id="{9E69DD1D-E26A-4CE3-A99D-DEE571DB6B2B}" type="slidenum">
              <a:rPr lang="en-US" sz="2000" smtClean="0"/>
              <a:t>30</a:t>
            </a:fld>
            <a:endParaRPr lang="en-US" dirty="0"/>
          </a:p>
        </p:txBody>
      </p:sp>
    </p:spTree>
    <p:extLst>
      <p:ext uri="{BB962C8B-B14F-4D97-AF65-F5344CB8AC3E}">
        <p14:creationId xmlns:p14="http://schemas.microsoft.com/office/powerpoint/2010/main" val="1234288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A screenshot of a computer&#10;&#10;Description automatically generated with medium confidence">
            <a:extLst>
              <a:ext uri="{FF2B5EF4-FFF2-40B4-BE49-F238E27FC236}">
                <a16:creationId xmlns:a16="http://schemas.microsoft.com/office/drawing/2014/main" id="{AEF094C8-BEA4-8176-EFE1-91B2D59550D9}"/>
              </a:ext>
            </a:extLst>
          </p:cNvPr>
          <p:cNvPicPr>
            <a:picLocks noGrp="1" noChangeAspect="1"/>
          </p:cNvPicPr>
          <p:nvPr>
            <p:ph idx="1"/>
          </p:nvPr>
        </p:nvPicPr>
        <p:blipFill rotWithShape="1">
          <a:blip r:embed="rId2">
            <a:alphaModFix/>
            <a:extLst>
              <a:ext uri="{BEBA8EAE-BF5A-486C-A8C5-ECC9F3942E4B}">
                <a14:imgProps xmlns:a14="http://schemas.microsoft.com/office/drawing/2010/main">
                  <a14:imgLayer r:embed="rId3">
                    <a14:imgEffect>
                      <a14:sharpenSoften amount="-95000"/>
                    </a14:imgEffect>
                    <a14:imgEffect>
                      <a14:brightnessContrast bright="-31000"/>
                    </a14:imgEffect>
                  </a14:imgLayer>
                </a14:imgProps>
              </a:ext>
              <a:ext uri="{28A0092B-C50C-407E-A947-70E740481C1C}">
                <a14:useLocalDpi xmlns:a14="http://schemas.microsoft.com/office/drawing/2010/main" val="0"/>
              </a:ext>
            </a:extLst>
          </a:blip>
          <a:srcRect l="51151" t="15656" r="12324" b="5953"/>
          <a:stretch/>
        </p:blipFill>
        <p:spPr>
          <a:xfrm>
            <a:off x="0" y="0"/>
            <a:ext cx="12192000" cy="6858000"/>
          </a:xfrm>
        </p:spPr>
      </p:pic>
      <p:sp>
        <p:nvSpPr>
          <p:cNvPr id="2" name="Title 1">
            <a:extLst>
              <a:ext uri="{FF2B5EF4-FFF2-40B4-BE49-F238E27FC236}">
                <a16:creationId xmlns:a16="http://schemas.microsoft.com/office/drawing/2014/main" id="{CEDDA732-105C-3E00-B1B6-8322F3C862EC}"/>
              </a:ext>
            </a:extLst>
          </p:cNvPr>
          <p:cNvSpPr>
            <a:spLocks noGrp="1"/>
          </p:cNvSpPr>
          <p:nvPr>
            <p:ph type="title"/>
          </p:nvPr>
        </p:nvSpPr>
        <p:spPr>
          <a:xfrm>
            <a:off x="511444" y="365125"/>
            <a:ext cx="10842356" cy="1325563"/>
          </a:xfrm>
        </p:spPr>
        <p:txBody>
          <a:bodyPr/>
          <a:lstStyle/>
          <a:p>
            <a:r>
              <a:rPr lang="en-US" b="1" dirty="0">
                <a:solidFill>
                  <a:schemeClr val="bg1"/>
                </a:solidFill>
              </a:rPr>
              <a:t>Reference</a:t>
            </a:r>
            <a:r>
              <a:rPr lang="en-US" dirty="0">
                <a:solidFill>
                  <a:schemeClr val="bg1"/>
                </a:solidFill>
              </a:rPr>
              <a:t> </a:t>
            </a:r>
          </a:p>
        </p:txBody>
      </p:sp>
      <p:sp>
        <p:nvSpPr>
          <p:cNvPr id="4" name="Date Placeholder 3">
            <a:extLst>
              <a:ext uri="{FF2B5EF4-FFF2-40B4-BE49-F238E27FC236}">
                <a16:creationId xmlns:a16="http://schemas.microsoft.com/office/drawing/2014/main" id="{F96E2B68-14A6-1D26-3D55-219A5A639951}"/>
              </a:ext>
            </a:extLst>
          </p:cNvPr>
          <p:cNvSpPr>
            <a:spLocks noGrp="1"/>
          </p:cNvSpPr>
          <p:nvPr>
            <p:ph type="dt" sz="half" idx="10"/>
          </p:nvPr>
        </p:nvSpPr>
        <p:spPr/>
        <p:txBody>
          <a:bodyPr/>
          <a:lstStyle/>
          <a:p>
            <a:fld id="{24B4738C-C5B3-4880-A696-1CA7F1E6ABC6}" type="datetime1">
              <a:rPr lang="en-US" smtClean="0"/>
              <a:t>5/26/2023</a:t>
            </a:fld>
            <a:endParaRPr lang="en-US"/>
          </a:p>
        </p:txBody>
      </p:sp>
      <p:sp>
        <p:nvSpPr>
          <p:cNvPr id="5" name="Footer Placeholder 4">
            <a:extLst>
              <a:ext uri="{FF2B5EF4-FFF2-40B4-BE49-F238E27FC236}">
                <a16:creationId xmlns:a16="http://schemas.microsoft.com/office/drawing/2014/main" id="{9638DB08-CB3E-4ADB-8E89-1998FE788B2F}"/>
              </a:ext>
            </a:extLst>
          </p:cNvPr>
          <p:cNvSpPr>
            <a:spLocks noGrp="1"/>
          </p:cNvSpPr>
          <p:nvPr>
            <p:ph type="ftr" sz="quarter" idx="11"/>
          </p:nvPr>
        </p:nvSpPr>
        <p:spPr/>
        <p:txBody>
          <a:bodyPr/>
          <a:lstStyle/>
          <a:p>
            <a:r>
              <a:rPr lang="en-US"/>
              <a:t>Cyber War: The Reign Of Digital Battelfield</a:t>
            </a:r>
          </a:p>
        </p:txBody>
      </p:sp>
      <p:sp>
        <p:nvSpPr>
          <p:cNvPr id="6" name="Slide Number Placeholder 5">
            <a:extLst>
              <a:ext uri="{FF2B5EF4-FFF2-40B4-BE49-F238E27FC236}">
                <a16:creationId xmlns:a16="http://schemas.microsoft.com/office/drawing/2014/main" id="{714AC464-E4F8-E686-5649-8CD87C6FE456}"/>
              </a:ext>
            </a:extLst>
          </p:cNvPr>
          <p:cNvSpPr>
            <a:spLocks noGrp="1"/>
          </p:cNvSpPr>
          <p:nvPr>
            <p:ph type="sldNum" sz="quarter" idx="12"/>
          </p:nvPr>
        </p:nvSpPr>
        <p:spPr/>
        <p:txBody>
          <a:bodyPr/>
          <a:lstStyle/>
          <a:p>
            <a:fld id="{9E69DD1D-E26A-4CE3-A99D-DEE571DB6B2B}" type="slidenum">
              <a:rPr lang="en-US" sz="2000" smtClean="0"/>
              <a:t>31</a:t>
            </a:fld>
            <a:endParaRPr lang="en-US" dirty="0"/>
          </a:p>
        </p:txBody>
      </p:sp>
      <p:sp>
        <p:nvSpPr>
          <p:cNvPr id="10" name="TextBox 9">
            <a:extLst>
              <a:ext uri="{FF2B5EF4-FFF2-40B4-BE49-F238E27FC236}">
                <a16:creationId xmlns:a16="http://schemas.microsoft.com/office/drawing/2014/main" id="{BFE612E0-25E1-241E-BB7E-6FE976B42C55}"/>
              </a:ext>
            </a:extLst>
          </p:cNvPr>
          <p:cNvSpPr txBox="1"/>
          <p:nvPr/>
        </p:nvSpPr>
        <p:spPr>
          <a:xfrm>
            <a:off x="511444" y="1408902"/>
            <a:ext cx="11353800" cy="4893647"/>
          </a:xfrm>
          <a:prstGeom prst="rect">
            <a:avLst/>
          </a:prstGeom>
          <a:noFill/>
        </p:spPr>
        <p:txBody>
          <a:bodyPr wrap="square">
            <a:spAutoFit/>
          </a:bodyPr>
          <a:lstStyle/>
          <a:p>
            <a:pPr marL="457200" indent="-457200">
              <a:buFont typeface="+mj-lt"/>
              <a:buAutoNum type="arabicPeriod"/>
            </a:pPr>
            <a:r>
              <a:rPr lang="en-US" sz="2400" dirty="0">
                <a:solidFill>
                  <a:schemeClr val="bg1"/>
                </a:solidFill>
                <a:hlinkClick r:id="rId4">
                  <a:extLst>
                    <a:ext uri="{A12FA001-AC4F-418D-AE19-62706E023703}">
                      <ahyp:hlinkClr xmlns:ahyp="http://schemas.microsoft.com/office/drawing/2018/hyperlinkcolor" val="tx"/>
                    </a:ext>
                  </a:extLst>
                </a:hlinkClick>
              </a:rPr>
              <a:t>https://www.imperva.com/learn/application-security/cyber-warfare/</a:t>
            </a:r>
            <a:endParaRPr lang="en-US" sz="2400" dirty="0">
              <a:solidFill>
                <a:schemeClr val="bg1"/>
              </a:solidFill>
            </a:endParaRPr>
          </a:p>
          <a:p>
            <a:pPr marL="457200" indent="-457200">
              <a:buFont typeface="+mj-lt"/>
              <a:buAutoNum type="arabicPeriod"/>
            </a:pPr>
            <a:r>
              <a:rPr lang="en-US" sz="2400" dirty="0">
                <a:solidFill>
                  <a:schemeClr val="bg1"/>
                </a:solidFill>
                <a:hlinkClick r:id="rId5">
                  <a:extLst>
                    <a:ext uri="{A12FA001-AC4F-418D-AE19-62706E023703}">
                      <ahyp:hlinkClr xmlns:ahyp="http://schemas.microsoft.com/office/drawing/2018/hyperlinkcolor" val="tx"/>
                    </a:ext>
                  </a:extLst>
                </a:hlinkClick>
              </a:rPr>
              <a:t>https://www.wired.com/2014/11/countdown-to-zero-day-stuxnet/</a:t>
            </a:r>
            <a:endParaRPr lang="en-US" sz="2400" dirty="0">
              <a:solidFill>
                <a:schemeClr val="bg1"/>
              </a:solidFill>
            </a:endParaRPr>
          </a:p>
          <a:p>
            <a:pPr marL="457200" indent="-457200">
              <a:buFont typeface="+mj-lt"/>
              <a:buAutoNum type="arabicPeriod"/>
            </a:pPr>
            <a:r>
              <a:rPr lang="en-US" sz="2400" dirty="0">
                <a:solidFill>
                  <a:schemeClr val="bg1"/>
                </a:solidFill>
                <a:hlinkClick r:id="rId6">
                  <a:extLst>
                    <a:ext uri="{A12FA001-AC4F-418D-AE19-62706E023703}">
                      <ahyp:hlinkClr xmlns:ahyp="http://schemas.microsoft.com/office/drawing/2018/hyperlinkcolor" val="tx"/>
                    </a:ext>
                  </a:extLst>
                </a:hlinkClick>
              </a:rPr>
              <a:t>https://en.wikipedia.org/wiki/Stuxnet</a:t>
            </a:r>
            <a:endParaRPr lang="en-US" sz="2400" dirty="0">
              <a:solidFill>
                <a:schemeClr val="bg1"/>
              </a:solidFill>
            </a:endParaRPr>
          </a:p>
          <a:p>
            <a:pPr marL="457200" indent="-457200">
              <a:buFont typeface="+mj-lt"/>
              <a:buAutoNum type="arabicPeriod"/>
            </a:pPr>
            <a:r>
              <a:rPr lang="en-US" sz="2400" dirty="0">
                <a:solidFill>
                  <a:schemeClr val="bg1"/>
                </a:solidFill>
                <a:hlinkClick r:id="rId7">
                  <a:extLst>
                    <a:ext uri="{A12FA001-AC4F-418D-AE19-62706E023703}">
                      <ahyp:hlinkClr xmlns:ahyp="http://schemas.microsoft.com/office/drawing/2018/hyperlinkcolor" val="tx"/>
                    </a:ext>
                  </a:extLst>
                </a:hlinkClick>
              </a:rPr>
              <a:t>http://www.ethikundmilitaer.de/en/full-issues/20191-conflict-zone-cyberspace/von-wussow-cyberwar-past-and-present-of-a-contested-term/</a:t>
            </a:r>
            <a:endParaRPr lang="en-US" sz="2400" dirty="0">
              <a:solidFill>
                <a:schemeClr val="bg1"/>
              </a:solidFill>
            </a:endParaRPr>
          </a:p>
          <a:p>
            <a:pPr marL="457200" indent="-457200">
              <a:buFont typeface="+mj-lt"/>
              <a:buAutoNum type="arabicPeriod"/>
            </a:pPr>
            <a:r>
              <a:rPr lang="en-US" sz="2400" dirty="0">
                <a:solidFill>
                  <a:schemeClr val="bg1"/>
                </a:solidFill>
                <a:hlinkClick r:id="rId8">
                  <a:extLst>
                    <a:ext uri="{A12FA001-AC4F-418D-AE19-62706E023703}">
                      <ahyp:hlinkClr xmlns:ahyp="http://schemas.microsoft.com/office/drawing/2018/hyperlinkcolor" val="tx"/>
                    </a:ext>
                  </a:extLst>
                </a:hlinkClick>
              </a:rPr>
              <a:t>https://www.theguardian.com/world/2023/feb/26/german-minister-warns-of-massive-danger-from-russian-hackers</a:t>
            </a:r>
            <a:endParaRPr lang="en-US" sz="2400" dirty="0">
              <a:solidFill>
                <a:schemeClr val="bg1"/>
              </a:solidFill>
            </a:endParaRPr>
          </a:p>
          <a:p>
            <a:pPr marL="457200" indent="-457200">
              <a:buFont typeface="+mj-lt"/>
              <a:buAutoNum type="arabicPeriod"/>
            </a:pPr>
            <a:r>
              <a:rPr lang="en-US" sz="2400" dirty="0">
                <a:solidFill>
                  <a:schemeClr val="bg1"/>
                </a:solidFill>
                <a:hlinkClick r:id="rId9">
                  <a:extLst>
                    <a:ext uri="{A12FA001-AC4F-418D-AE19-62706E023703}">
                      <ahyp:hlinkClr xmlns:ahyp="http://schemas.microsoft.com/office/drawing/2018/hyperlinkcolor" val="tx"/>
                    </a:ext>
                  </a:extLst>
                </a:hlinkClick>
              </a:rPr>
              <a:t>https://www.theguardian.com/technology/2023/mar/30/vulkan-files-leak-reveals-putins-global-and-domestic-cyberwarfare-tactics</a:t>
            </a:r>
            <a:endParaRPr lang="en-US" sz="2400" dirty="0">
              <a:solidFill>
                <a:schemeClr val="bg1"/>
              </a:solidFill>
            </a:endParaRPr>
          </a:p>
          <a:p>
            <a:pPr marL="457200" indent="-457200">
              <a:buFont typeface="+mj-lt"/>
              <a:buAutoNum type="arabicPeriod"/>
            </a:pPr>
            <a:r>
              <a:rPr lang="en-US" sz="2400" dirty="0">
                <a:solidFill>
                  <a:schemeClr val="bg1"/>
                </a:solidFill>
                <a:hlinkClick r:id="rId10">
                  <a:extLst>
                    <a:ext uri="{A12FA001-AC4F-418D-AE19-62706E023703}">
                      <ahyp:hlinkClr xmlns:ahyp="http://schemas.microsoft.com/office/drawing/2018/hyperlinkcolor" val="tx"/>
                    </a:ext>
                  </a:extLst>
                </a:hlinkClick>
              </a:rPr>
              <a:t>https://www.thalesgroup.com/en/group/news/war-ukraine-new-geography-cyber-warfare</a:t>
            </a:r>
            <a:endParaRPr lang="en-US" sz="2400" dirty="0">
              <a:solidFill>
                <a:schemeClr val="bg1"/>
              </a:solidFill>
            </a:endParaRPr>
          </a:p>
          <a:p>
            <a:pPr marL="457200" indent="-457200">
              <a:buFont typeface="+mj-lt"/>
              <a:buAutoNum type="arabicPeriod"/>
            </a:pPr>
            <a:r>
              <a:rPr lang="en-US" sz="2400" dirty="0">
                <a:solidFill>
                  <a:schemeClr val="bg1"/>
                </a:solidFill>
              </a:rPr>
              <a:t>https://foreignpolicy.com/2012/02/27/think-again-cyberwar/</a:t>
            </a:r>
          </a:p>
          <a:p>
            <a:endParaRPr lang="en-US" sz="2400" dirty="0">
              <a:solidFill>
                <a:schemeClr val="bg1"/>
              </a:solidFill>
            </a:endParaRPr>
          </a:p>
        </p:txBody>
      </p:sp>
    </p:spTree>
    <p:extLst>
      <p:ext uri="{BB962C8B-B14F-4D97-AF65-F5344CB8AC3E}">
        <p14:creationId xmlns:p14="http://schemas.microsoft.com/office/powerpoint/2010/main" val="3503666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ED967726-7AC6-1B6A-2AA7-2D19AB4E24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218" b="4256"/>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F7D7EE5-B83F-FE84-55EA-46CA4D08296A}"/>
              </a:ext>
            </a:extLst>
          </p:cNvPr>
          <p:cNvSpPr>
            <a:spLocks noGrp="1"/>
          </p:cNvSpPr>
          <p:nvPr>
            <p:ph type="ctrTitle"/>
          </p:nvPr>
        </p:nvSpPr>
        <p:spPr>
          <a:xfrm>
            <a:off x="477981" y="1122363"/>
            <a:ext cx="4023360" cy="3204134"/>
          </a:xfrm>
        </p:spPr>
        <p:txBody>
          <a:bodyPr anchor="b">
            <a:normAutofit/>
          </a:bodyPr>
          <a:lstStyle/>
          <a:p>
            <a:pPr algn="l"/>
            <a:r>
              <a:rPr lang="en-US" sz="6600" dirty="0">
                <a:latin typeface="Baskerville Old Face" panose="02020602080505020303" pitchFamily="18" charset="0"/>
              </a:rPr>
              <a:t>MODERN WAR</a:t>
            </a:r>
          </a:p>
        </p:txBody>
      </p:sp>
      <p:sp>
        <p:nvSpPr>
          <p:cNvPr id="1035" name="Rectangle 10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435FD0D1-0A40-B9D8-52A1-89AB0E6179A9}"/>
              </a:ext>
            </a:extLst>
          </p:cNvPr>
          <p:cNvSpPr>
            <a:spLocks noGrp="1"/>
          </p:cNvSpPr>
          <p:nvPr>
            <p:ph type="dt" sz="half" idx="10"/>
          </p:nvPr>
        </p:nvSpPr>
        <p:spPr/>
        <p:txBody>
          <a:bodyPr/>
          <a:lstStyle/>
          <a:p>
            <a:fld id="{CEBF15AF-3459-4DA6-9D5D-FC9F44933BCF}" type="datetime1">
              <a:rPr lang="en-US" smtClean="0">
                <a:solidFill>
                  <a:schemeClr val="tx1"/>
                </a:solidFill>
              </a:rPr>
              <a:t>5/26/2023</a:t>
            </a:fld>
            <a:endParaRPr lang="en-US" dirty="0">
              <a:solidFill>
                <a:schemeClr val="tx1"/>
              </a:solidFill>
            </a:endParaRPr>
          </a:p>
        </p:txBody>
      </p:sp>
      <p:sp>
        <p:nvSpPr>
          <p:cNvPr id="6" name="Slide Number Placeholder 5">
            <a:extLst>
              <a:ext uri="{FF2B5EF4-FFF2-40B4-BE49-F238E27FC236}">
                <a16:creationId xmlns:a16="http://schemas.microsoft.com/office/drawing/2014/main" id="{C63A5356-40D4-EDF5-CEFD-91D22B71CC00}"/>
              </a:ext>
            </a:extLst>
          </p:cNvPr>
          <p:cNvSpPr>
            <a:spLocks noGrp="1"/>
          </p:cNvSpPr>
          <p:nvPr>
            <p:ph type="sldNum" sz="quarter" idx="12"/>
          </p:nvPr>
        </p:nvSpPr>
        <p:spPr/>
        <p:txBody>
          <a:bodyPr/>
          <a:lstStyle/>
          <a:p>
            <a:fld id="{9E69DD1D-E26A-4CE3-A99D-DEE571DB6B2B}" type="slidenum">
              <a:rPr lang="en-US" sz="2000" smtClean="0">
                <a:solidFill>
                  <a:schemeClr val="tx1"/>
                </a:solidFill>
              </a:rPr>
              <a:t>4</a:t>
            </a:fld>
            <a:endParaRPr lang="en-US" sz="2000" dirty="0">
              <a:solidFill>
                <a:schemeClr val="tx1"/>
              </a:solidFill>
            </a:endParaRPr>
          </a:p>
        </p:txBody>
      </p:sp>
      <p:pic>
        <p:nvPicPr>
          <p:cNvPr id="5" name="Picture 4" descr="Graphical user interface, text, chat or text message&#10;&#10;Description automatically generated">
            <a:extLst>
              <a:ext uri="{FF2B5EF4-FFF2-40B4-BE49-F238E27FC236}">
                <a16:creationId xmlns:a16="http://schemas.microsoft.com/office/drawing/2014/main" id="{BA567DAA-586C-8102-0A80-F3C4C75817A5}"/>
              </a:ext>
            </a:extLst>
          </p:cNvPr>
          <p:cNvPicPr>
            <a:picLocks noChangeAspect="1"/>
          </p:cNvPicPr>
          <p:nvPr/>
        </p:nvPicPr>
        <p:blipFill rotWithShape="1">
          <a:blip r:embed="rId3">
            <a:extLst>
              <a:ext uri="{28A0092B-C50C-407E-A947-70E740481C1C}">
                <a14:useLocalDpi xmlns:a14="http://schemas.microsoft.com/office/drawing/2010/main" val="0"/>
              </a:ext>
            </a:extLst>
          </a:blip>
          <a:srcRect l="23917" t="14815" r="32501" b="5778"/>
          <a:stretch/>
        </p:blipFill>
        <p:spPr>
          <a:xfrm>
            <a:off x="-5360784" y="1550"/>
            <a:ext cx="5313675" cy="5445760"/>
          </a:xfrm>
          <a:prstGeom prst="rect">
            <a:avLst/>
          </a:prstGeom>
        </p:spPr>
      </p:pic>
      <p:pic>
        <p:nvPicPr>
          <p:cNvPr id="7" name="Picture 6">
            <a:extLst>
              <a:ext uri="{FF2B5EF4-FFF2-40B4-BE49-F238E27FC236}">
                <a16:creationId xmlns:a16="http://schemas.microsoft.com/office/drawing/2014/main" id="{FAD3712C-9AFC-1191-76E8-924A57330B45}"/>
              </a:ext>
            </a:extLst>
          </p:cNvPr>
          <p:cNvPicPr>
            <a:picLocks noChangeAspect="1"/>
          </p:cNvPicPr>
          <p:nvPr/>
        </p:nvPicPr>
        <p:blipFill rotWithShape="1">
          <a:blip r:embed="rId4">
            <a:extLst>
              <a:ext uri="{28A0092B-C50C-407E-A947-70E740481C1C}">
                <a14:useLocalDpi xmlns:a14="http://schemas.microsoft.com/office/drawing/2010/main" val="0"/>
              </a:ext>
            </a:extLst>
          </a:blip>
          <a:srcRect l="9563" t="10074" r="30672" b="5334"/>
          <a:stretch/>
        </p:blipFill>
        <p:spPr>
          <a:xfrm>
            <a:off x="1434201" y="7078423"/>
            <a:ext cx="6048935" cy="485648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1A52251F-D7E7-CD92-6605-649643A924F7}"/>
              </a:ext>
            </a:extLst>
          </p:cNvPr>
          <p:cNvPicPr>
            <a:picLocks noChangeAspect="1"/>
          </p:cNvPicPr>
          <p:nvPr/>
        </p:nvPicPr>
        <p:blipFill rotWithShape="1">
          <a:blip r:embed="rId5">
            <a:extLst>
              <a:ext uri="{28A0092B-C50C-407E-A947-70E740481C1C}">
                <a14:useLocalDpi xmlns:a14="http://schemas.microsoft.com/office/drawing/2010/main" val="0"/>
              </a:ext>
            </a:extLst>
          </a:blip>
          <a:srcRect l="23480" t="45802" r="25981" b="5333"/>
          <a:stretch/>
        </p:blipFill>
        <p:spPr>
          <a:xfrm>
            <a:off x="7553135" y="7399206"/>
            <a:ext cx="5022897" cy="3271520"/>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8EE97E90-88A6-7DE5-1B3E-1EE11EF4F936}"/>
              </a:ext>
            </a:extLst>
          </p:cNvPr>
          <p:cNvPicPr>
            <a:picLocks noChangeAspect="1"/>
          </p:cNvPicPr>
          <p:nvPr/>
        </p:nvPicPr>
        <p:blipFill rotWithShape="1">
          <a:blip r:embed="rId6">
            <a:extLst>
              <a:ext uri="{28A0092B-C50C-407E-A947-70E740481C1C}">
                <a14:useLocalDpi xmlns:a14="http://schemas.microsoft.com/office/drawing/2010/main" val="0"/>
              </a:ext>
            </a:extLst>
          </a:blip>
          <a:srcRect l="13417" t="27259" r="34000" b="6815"/>
          <a:stretch/>
        </p:blipFill>
        <p:spPr>
          <a:xfrm>
            <a:off x="12377781" y="0"/>
            <a:ext cx="4999013" cy="3525453"/>
          </a:xfrm>
          <a:prstGeom prst="rect">
            <a:avLst/>
          </a:prstGeom>
        </p:spPr>
      </p:pic>
    </p:spTree>
    <p:extLst>
      <p:ext uri="{BB962C8B-B14F-4D97-AF65-F5344CB8AC3E}">
        <p14:creationId xmlns:p14="http://schemas.microsoft.com/office/powerpoint/2010/main" val="2404755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23917" t="14815" r="32501" b="5778"/>
          <a:stretch/>
        </p:blipFill>
        <p:spPr>
          <a:xfrm>
            <a:off x="-482679" y="0"/>
            <a:ext cx="5313675"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60A9F542-CE9A-335F-C11C-2B05F2F46E69}"/>
              </a:ext>
            </a:extLst>
          </p:cNvPr>
          <p:cNvSpPr/>
          <p:nvPr/>
        </p:nvSpPr>
        <p:spPr>
          <a:xfrm>
            <a:off x="-1105786" y="0"/>
            <a:ext cx="382772" cy="7162800"/>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96D87D7D-ED45-2DFF-1B27-E95AF38622C7}"/>
              </a:ext>
            </a:extLst>
          </p:cNvPr>
          <p:cNvSpPr>
            <a:spLocks noGrp="1"/>
          </p:cNvSpPr>
          <p:nvPr>
            <p:ph type="dt" sz="half" idx="10"/>
          </p:nvPr>
        </p:nvSpPr>
        <p:spPr/>
        <p:txBody>
          <a:bodyPr/>
          <a:lstStyle/>
          <a:p>
            <a:fld id="{F72EE629-4769-4ABF-A922-C79CBE464ECD}" type="datetime1">
              <a:rPr lang="en-US" smtClean="0"/>
              <a:t>5/26/2023</a:t>
            </a:fld>
            <a:endParaRPr lang="en-US"/>
          </a:p>
        </p:txBody>
      </p:sp>
      <p:sp>
        <p:nvSpPr>
          <p:cNvPr id="6" name="Footer Placeholder 5">
            <a:extLst>
              <a:ext uri="{FF2B5EF4-FFF2-40B4-BE49-F238E27FC236}">
                <a16:creationId xmlns:a16="http://schemas.microsoft.com/office/drawing/2014/main" id="{A6559760-84A9-C69F-F2CE-761F8E9FBFE7}"/>
              </a:ext>
            </a:extLst>
          </p:cNvPr>
          <p:cNvSpPr>
            <a:spLocks noGrp="1"/>
          </p:cNvSpPr>
          <p:nvPr>
            <p:ph type="ftr" sz="quarter" idx="11"/>
          </p:nvPr>
        </p:nvSpPr>
        <p:spPr/>
        <p:txBody>
          <a:bodyPr/>
          <a:lstStyle/>
          <a:p>
            <a:r>
              <a:rPr lang="en-US"/>
              <a:t>Cyber War: The Reign Of Digital Battelfield</a:t>
            </a:r>
          </a:p>
        </p:txBody>
      </p:sp>
      <p:sp>
        <p:nvSpPr>
          <p:cNvPr id="8" name="Slide Number Placeholder 7">
            <a:extLst>
              <a:ext uri="{FF2B5EF4-FFF2-40B4-BE49-F238E27FC236}">
                <a16:creationId xmlns:a16="http://schemas.microsoft.com/office/drawing/2014/main" id="{CCC1AD72-A830-5B82-A8DF-FD438C19F582}"/>
              </a:ext>
            </a:extLst>
          </p:cNvPr>
          <p:cNvSpPr>
            <a:spLocks noGrp="1"/>
          </p:cNvSpPr>
          <p:nvPr>
            <p:ph type="sldNum" sz="quarter" idx="12"/>
          </p:nvPr>
        </p:nvSpPr>
        <p:spPr/>
        <p:txBody>
          <a:bodyPr/>
          <a:lstStyle/>
          <a:p>
            <a:fld id="{9E69DD1D-E26A-4CE3-A99D-DEE571DB6B2B}" type="slidenum">
              <a:rPr lang="en-US" sz="2000" smtClean="0">
                <a:solidFill>
                  <a:schemeClr val="bg1"/>
                </a:solidFill>
              </a:rPr>
              <a:t>5</a:t>
            </a:fld>
            <a:endParaRPr lang="en-US" sz="2000" dirty="0">
              <a:solidFill>
                <a:schemeClr val="bg1"/>
              </a:solidFill>
            </a:endParaRPr>
          </a:p>
        </p:txBody>
      </p:sp>
      <p:pic>
        <p:nvPicPr>
          <p:cNvPr id="11" name="Picture 4">
            <a:extLst>
              <a:ext uri="{FF2B5EF4-FFF2-40B4-BE49-F238E27FC236}">
                <a16:creationId xmlns:a16="http://schemas.microsoft.com/office/drawing/2014/main" id="{8B8489A4-FA31-5C5C-BB51-FF3E2A13B008}"/>
              </a:ext>
            </a:extLst>
          </p:cNvPr>
          <p:cNvPicPr>
            <a:picLocks noChangeAspect="1" noChangeArrowheads="1"/>
          </p:cNvPicPr>
          <p:nvPr/>
        </p:nvPicPr>
        <p:blipFill rotWithShape="1">
          <a:blip r:embed="rId6">
            <a:alphaModFix/>
            <a:extLst>
              <a:ext uri="{28A0092B-C50C-407E-A947-70E740481C1C}">
                <a14:useLocalDpi xmlns:a14="http://schemas.microsoft.com/office/drawing/2010/main" val="0"/>
              </a:ext>
            </a:extLst>
          </a:blip>
          <a:srcRect l="4306" r="10650" b="-2"/>
          <a:stretch/>
        </p:blipFill>
        <p:spPr bwMode="auto">
          <a:xfrm>
            <a:off x="12397201" y="8"/>
            <a:ext cx="7908098" cy="6857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283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20" name="Rectangle 4111">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100" name="Picture 4">
            <a:extLst>
              <a:ext uri="{FF2B5EF4-FFF2-40B4-BE49-F238E27FC236}">
                <a16:creationId xmlns:a16="http://schemas.microsoft.com/office/drawing/2014/main" id="{8CA0A031-A537-A141-6586-AA0A9B7FCB7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306" r="10650" b="-2"/>
          <a:stretch/>
        </p:blipFill>
        <p:spPr bwMode="auto">
          <a:xfrm>
            <a:off x="4283902" y="8"/>
            <a:ext cx="7908098" cy="6857992"/>
          </a:xfrm>
          <a:prstGeom prst="rect">
            <a:avLst/>
          </a:prstGeom>
          <a:noFill/>
          <a:extLst>
            <a:ext uri="{909E8E84-426E-40DD-AFC4-6F175D3DCCD1}">
              <a14:hiddenFill xmlns:a14="http://schemas.microsoft.com/office/drawing/2010/main">
                <a:solidFill>
                  <a:srgbClr val="FFFFFF"/>
                </a:solidFill>
              </a14:hiddenFill>
            </a:ext>
          </a:extLst>
        </p:spPr>
      </p:pic>
      <p:sp>
        <p:nvSpPr>
          <p:cNvPr id="4121" name="Rectangle 4113">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A5F7CD-687C-05B4-8ACF-14BB4B671A1E}"/>
              </a:ext>
            </a:extLst>
          </p:cNvPr>
          <p:cNvSpPr>
            <a:spLocks noGrp="1"/>
          </p:cNvSpPr>
          <p:nvPr>
            <p:ph type="title"/>
          </p:nvPr>
        </p:nvSpPr>
        <p:spPr>
          <a:xfrm>
            <a:off x="365806" y="320671"/>
            <a:ext cx="5505449" cy="1909574"/>
          </a:xfrm>
        </p:spPr>
        <p:txBody>
          <a:bodyPr vert="horz" lIns="91440" tIns="45720" rIns="91440" bIns="45720" rtlCol="0" anchor="b">
            <a:normAutofit/>
          </a:bodyPr>
          <a:lstStyle/>
          <a:p>
            <a:r>
              <a:rPr lang="en-US" sz="4600" b="1" dirty="0">
                <a:solidFill>
                  <a:schemeClr val="bg1"/>
                </a:solidFill>
              </a:rPr>
              <a:t>TOPIC: </a:t>
            </a:r>
            <a:r>
              <a:rPr lang="en-US" sz="5400" b="1" dirty="0">
                <a:solidFill>
                  <a:schemeClr val="bg1"/>
                </a:solidFill>
              </a:rPr>
              <a:t>CYBERWAR</a:t>
            </a:r>
            <a:br>
              <a:rPr lang="en-US" sz="5400" b="1" dirty="0">
                <a:solidFill>
                  <a:schemeClr val="bg1"/>
                </a:solidFill>
              </a:rPr>
            </a:br>
            <a:r>
              <a:rPr lang="en-US" sz="4800" dirty="0">
                <a:solidFill>
                  <a:schemeClr val="bg1"/>
                </a:solidFill>
              </a:rPr>
              <a:t> </a:t>
            </a:r>
            <a:r>
              <a:rPr lang="en-US" sz="3600" dirty="0">
                <a:solidFill>
                  <a:schemeClr val="bg1"/>
                </a:solidFill>
              </a:rPr>
              <a:t> </a:t>
            </a:r>
            <a:endParaRPr lang="en-US" sz="4600" dirty="0">
              <a:solidFill>
                <a:schemeClr val="bg1"/>
              </a:solidFill>
            </a:endParaRPr>
          </a:p>
        </p:txBody>
      </p:sp>
      <p:sp>
        <p:nvSpPr>
          <p:cNvPr id="3" name="Text Placeholder 2">
            <a:extLst>
              <a:ext uri="{FF2B5EF4-FFF2-40B4-BE49-F238E27FC236}">
                <a16:creationId xmlns:a16="http://schemas.microsoft.com/office/drawing/2014/main" id="{CC156546-65DF-E0D0-CD51-97C0F023E0FD}"/>
              </a:ext>
            </a:extLst>
          </p:cNvPr>
          <p:cNvSpPr>
            <a:spLocks noGrp="1"/>
          </p:cNvSpPr>
          <p:nvPr>
            <p:ph type="body" idx="1"/>
          </p:nvPr>
        </p:nvSpPr>
        <p:spPr>
          <a:xfrm>
            <a:off x="365806" y="3236586"/>
            <a:ext cx="8456473" cy="2824101"/>
          </a:xfrm>
        </p:spPr>
        <p:txBody>
          <a:bodyPr vert="horz" lIns="91440" tIns="45720" rIns="91440" bIns="45720" rtlCol="0">
            <a:normAutofit/>
          </a:bodyPr>
          <a:lstStyle/>
          <a:p>
            <a:r>
              <a:rPr lang="en-US" sz="2800" b="1" dirty="0">
                <a:solidFill>
                  <a:schemeClr val="bg1"/>
                </a:solidFill>
              </a:rPr>
              <a:t>PRESENTED BY: </a:t>
            </a:r>
          </a:p>
          <a:p>
            <a:r>
              <a:rPr lang="en-US" sz="2800" dirty="0">
                <a:solidFill>
                  <a:schemeClr val="bg1"/>
                </a:solidFill>
              </a:rPr>
              <a:t>MANSI KONDEKAR </a:t>
            </a:r>
          </a:p>
          <a:p>
            <a:r>
              <a:rPr lang="en-US" sz="2800" b="1" dirty="0">
                <a:solidFill>
                  <a:schemeClr val="bg1"/>
                </a:solidFill>
              </a:rPr>
              <a:t>CLASS</a:t>
            </a:r>
            <a:r>
              <a:rPr lang="en-US" sz="2800" dirty="0">
                <a:solidFill>
                  <a:schemeClr val="bg1"/>
                </a:solidFill>
              </a:rPr>
              <a:t>: INFORMATION AND COMMUNICATION (ITTM-11)</a:t>
            </a:r>
          </a:p>
        </p:txBody>
      </p:sp>
      <p:cxnSp>
        <p:nvCxnSpPr>
          <p:cNvPr id="4122" name="Straight Connector 4115">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8585" y="3681408"/>
            <a:ext cx="1193482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90DA45B2-1DA9-EEAB-AAA1-180025FF0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4621" y="-39914"/>
            <a:ext cx="4977379" cy="1752598"/>
          </a:xfrm>
          <a:prstGeom prst="rect">
            <a:avLst/>
          </a:prstGeom>
        </p:spPr>
      </p:pic>
      <p:sp>
        <p:nvSpPr>
          <p:cNvPr id="4" name="Date Placeholder 3">
            <a:extLst>
              <a:ext uri="{FF2B5EF4-FFF2-40B4-BE49-F238E27FC236}">
                <a16:creationId xmlns:a16="http://schemas.microsoft.com/office/drawing/2014/main" id="{6598C947-85CB-14F0-269C-F1B058CFFFF5}"/>
              </a:ext>
            </a:extLst>
          </p:cNvPr>
          <p:cNvSpPr>
            <a:spLocks noGrp="1"/>
          </p:cNvSpPr>
          <p:nvPr>
            <p:ph type="dt" sz="half" idx="10"/>
          </p:nvPr>
        </p:nvSpPr>
        <p:spPr/>
        <p:txBody>
          <a:bodyPr/>
          <a:lstStyle/>
          <a:p>
            <a:fld id="{964C1D25-BCA0-44EA-B7B4-82D8AD5E948B}" type="datetime1">
              <a:rPr lang="en-US" smtClean="0">
                <a:solidFill>
                  <a:schemeClr val="bg1"/>
                </a:solidFill>
              </a:rPr>
              <a:t>5/26/2023</a:t>
            </a:fld>
            <a:endParaRPr lang="en-US" dirty="0">
              <a:solidFill>
                <a:schemeClr val="bg1"/>
              </a:solidFill>
            </a:endParaRPr>
          </a:p>
        </p:txBody>
      </p:sp>
      <p:sp>
        <p:nvSpPr>
          <p:cNvPr id="5" name="Footer Placeholder 4">
            <a:extLst>
              <a:ext uri="{FF2B5EF4-FFF2-40B4-BE49-F238E27FC236}">
                <a16:creationId xmlns:a16="http://schemas.microsoft.com/office/drawing/2014/main" id="{36443276-D855-C272-18C5-77177D4D7B15}"/>
              </a:ext>
            </a:extLst>
          </p:cNvPr>
          <p:cNvSpPr>
            <a:spLocks noGrp="1"/>
          </p:cNvSpPr>
          <p:nvPr>
            <p:ph type="ftr" sz="quarter" idx="11"/>
          </p:nvPr>
        </p:nvSpPr>
        <p:spPr/>
        <p:txBody>
          <a:bodyPr/>
          <a:lstStyle/>
          <a:p>
            <a:r>
              <a:rPr lang="en-US" dirty="0">
                <a:solidFill>
                  <a:schemeClr val="bg1"/>
                </a:solidFill>
              </a:rPr>
              <a:t>Cyber War: The Reign Of Digital Battlefield</a:t>
            </a:r>
          </a:p>
        </p:txBody>
      </p:sp>
      <p:sp>
        <p:nvSpPr>
          <p:cNvPr id="6" name="Slide Number Placeholder 5">
            <a:extLst>
              <a:ext uri="{FF2B5EF4-FFF2-40B4-BE49-F238E27FC236}">
                <a16:creationId xmlns:a16="http://schemas.microsoft.com/office/drawing/2014/main" id="{6E287188-C038-D011-98B4-3C3F8C7253F5}"/>
              </a:ext>
            </a:extLst>
          </p:cNvPr>
          <p:cNvSpPr>
            <a:spLocks noGrp="1"/>
          </p:cNvSpPr>
          <p:nvPr>
            <p:ph type="sldNum" sz="quarter" idx="12"/>
          </p:nvPr>
        </p:nvSpPr>
        <p:spPr/>
        <p:txBody>
          <a:bodyPr/>
          <a:lstStyle/>
          <a:p>
            <a:fld id="{9E69DD1D-E26A-4CE3-A99D-DEE571DB6B2B}" type="slidenum">
              <a:rPr lang="en-US" sz="2000" smtClean="0">
                <a:solidFill>
                  <a:schemeClr val="bg1"/>
                </a:solidFill>
              </a:rPr>
              <a:t>6</a:t>
            </a:fld>
            <a:endParaRPr lang="en-US" dirty="0">
              <a:solidFill>
                <a:schemeClr val="bg1"/>
              </a:solidFill>
            </a:endParaRPr>
          </a:p>
        </p:txBody>
      </p:sp>
      <p:sp>
        <p:nvSpPr>
          <p:cNvPr id="9" name="TextBox 8">
            <a:extLst>
              <a:ext uri="{FF2B5EF4-FFF2-40B4-BE49-F238E27FC236}">
                <a16:creationId xmlns:a16="http://schemas.microsoft.com/office/drawing/2014/main" id="{BA710EAD-DFFA-9DC1-96BC-DBA71EA86960}"/>
              </a:ext>
            </a:extLst>
          </p:cNvPr>
          <p:cNvSpPr txBox="1"/>
          <p:nvPr/>
        </p:nvSpPr>
        <p:spPr>
          <a:xfrm>
            <a:off x="2209800" y="1474738"/>
            <a:ext cx="5276159" cy="1200329"/>
          </a:xfrm>
          <a:prstGeom prst="rect">
            <a:avLst/>
          </a:prstGeom>
          <a:noFill/>
        </p:spPr>
        <p:txBody>
          <a:bodyPr wrap="square">
            <a:spAutoFit/>
          </a:bodyPr>
          <a:lstStyle/>
          <a:p>
            <a:r>
              <a:rPr lang="en-US" sz="3600" dirty="0">
                <a:solidFill>
                  <a:schemeClr val="bg1"/>
                </a:solidFill>
                <a:latin typeface="+mj-lt"/>
              </a:rPr>
              <a:t>THE REIGN OF THE DIGITAL BATTLEFIELD </a:t>
            </a:r>
            <a:endParaRPr lang="en-US" sz="3600" dirty="0">
              <a:latin typeface="+mj-lt"/>
            </a:endParaRPr>
          </a:p>
        </p:txBody>
      </p:sp>
    </p:spTree>
    <p:extLst>
      <p:ext uri="{BB962C8B-B14F-4D97-AF65-F5344CB8AC3E}">
        <p14:creationId xmlns:p14="http://schemas.microsoft.com/office/powerpoint/2010/main" val="1982470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DB36222C-4F7B-E754-F773-9117440616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721" r="15244" b="3369"/>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C8869D-BABE-8883-6B7A-65AC818D8A94}"/>
              </a:ext>
            </a:extLst>
          </p:cNvPr>
          <p:cNvSpPr>
            <a:spLocks noGrp="1"/>
          </p:cNvSpPr>
          <p:nvPr>
            <p:ph type="title"/>
          </p:nvPr>
        </p:nvSpPr>
        <p:spPr>
          <a:xfrm>
            <a:off x="256284" y="440987"/>
            <a:ext cx="3438144" cy="1286933"/>
          </a:xfrm>
        </p:spPr>
        <p:txBody>
          <a:bodyPr anchor="b">
            <a:normAutofit/>
          </a:bodyPr>
          <a:lstStyle/>
          <a:p>
            <a:r>
              <a:rPr lang="en-US" sz="6000" dirty="0"/>
              <a:t>CONTENT</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EA3CEC5-9AC7-F696-266B-BDBA8FCB3E8D}"/>
              </a:ext>
            </a:extLst>
          </p:cNvPr>
          <p:cNvSpPr>
            <a:spLocks noGrp="1"/>
          </p:cNvSpPr>
          <p:nvPr>
            <p:ph idx="1"/>
          </p:nvPr>
        </p:nvSpPr>
        <p:spPr>
          <a:xfrm>
            <a:off x="371093" y="2480057"/>
            <a:ext cx="5995840" cy="4090075"/>
          </a:xfrm>
        </p:spPr>
        <p:txBody>
          <a:bodyPr anchor="t">
            <a:normAutofit fontScale="92500"/>
          </a:bodyPr>
          <a:lstStyle/>
          <a:p>
            <a:r>
              <a:rPr lang="en-US" sz="3200" dirty="0"/>
              <a:t>WHAT IS CYBER WARFARE?</a:t>
            </a:r>
          </a:p>
          <a:p>
            <a:r>
              <a:rPr lang="en-US" sz="3200" dirty="0"/>
              <a:t>HISTORY </a:t>
            </a:r>
          </a:p>
          <a:p>
            <a:r>
              <a:rPr lang="en-US" sz="3200" dirty="0"/>
              <a:t>TYPES OF CYBER WARFARE ATTACKS</a:t>
            </a:r>
          </a:p>
          <a:p>
            <a:r>
              <a:rPr lang="en-US" sz="3200" dirty="0"/>
              <a:t>HOW TO COMBAT CYBER WAR</a:t>
            </a:r>
          </a:p>
          <a:p>
            <a:r>
              <a:rPr lang="en-US" sz="3200" dirty="0"/>
              <a:t>IMAPCT OF CYBERWARFARE </a:t>
            </a:r>
          </a:p>
          <a:p>
            <a:r>
              <a:rPr lang="en-US" sz="3200" dirty="0"/>
              <a:t>FUTURE OF CYBERWARFARE </a:t>
            </a:r>
          </a:p>
          <a:p>
            <a:r>
              <a:rPr lang="en-US" sz="3200" dirty="0"/>
              <a:t>CONCLUSION: NEED FOR VIGILANCE</a:t>
            </a:r>
            <a:endParaRPr lang="en-US" sz="2400" dirty="0"/>
          </a:p>
        </p:txBody>
      </p:sp>
      <p:sp>
        <p:nvSpPr>
          <p:cNvPr id="10" name="Date Placeholder 9">
            <a:extLst>
              <a:ext uri="{FF2B5EF4-FFF2-40B4-BE49-F238E27FC236}">
                <a16:creationId xmlns:a16="http://schemas.microsoft.com/office/drawing/2014/main" id="{B14D0E24-E953-9DAC-9279-3D39D5328240}"/>
              </a:ext>
            </a:extLst>
          </p:cNvPr>
          <p:cNvSpPr>
            <a:spLocks noGrp="1"/>
          </p:cNvSpPr>
          <p:nvPr>
            <p:ph type="dt" sz="half" idx="10"/>
          </p:nvPr>
        </p:nvSpPr>
        <p:spPr/>
        <p:txBody>
          <a:bodyPr/>
          <a:lstStyle/>
          <a:p>
            <a:fld id="{6703BFE1-5797-4E28-8737-F500759D75D9}" type="datetime1">
              <a:rPr lang="en-US" smtClean="0"/>
              <a:t>5/26/2023</a:t>
            </a:fld>
            <a:endParaRPr lang="en-US"/>
          </a:p>
        </p:txBody>
      </p:sp>
      <p:sp>
        <p:nvSpPr>
          <p:cNvPr id="12" name="Footer Placeholder 11">
            <a:extLst>
              <a:ext uri="{FF2B5EF4-FFF2-40B4-BE49-F238E27FC236}">
                <a16:creationId xmlns:a16="http://schemas.microsoft.com/office/drawing/2014/main" id="{BA8D0327-D8CE-9D7D-B844-25F300376B19}"/>
              </a:ext>
            </a:extLst>
          </p:cNvPr>
          <p:cNvSpPr>
            <a:spLocks noGrp="1"/>
          </p:cNvSpPr>
          <p:nvPr>
            <p:ph type="ftr" sz="quarter" idx="11"/>
          </p:nvPr>
        </p:nvSpPr>
        <p:spPr/>
        <p:txBody>
          <a:bodyPr/>
          <a:lstStyle/>
          <a:p>
            <a:r>
              <a:rPr lang="en-US" dirty="0"/>
              <a:t>Cyber War: The Reign Of Digital Battlefield</a:t>
            </a:r>
          </a:p>
        </p:txBody>
      </p:sp>
      <p:sp>
        <p:nvSpPr>
          <p:cNvPr id="14" name="Slide Number Placeholder 13">
            <a:extLst>
              <a:ext uri="{FF2B5EF4-FFF2-40B4-BE49-F238E27FC236}">
                <a16:creationId xmlns:a16="http://schemas.microsoft.com/office/drawing/2014/main" id="{F7775EB9-C4C3-0297-AB3E-7ADF886227B7}"/>
              </a:ext>
            </a:extLst>
          </p:cNvPr>
          <p:cNvSpPr>
            <a:spLocks noGrp="1"/>
          </p:cNvSpPr>
          <p:nvPr>
            <p:ph type="sldNum" sz="quarter" idx="12"/>
          </p:nvPr>
        </p:nvSpPr>
        <p:spPr/>
        <p:txBody>
          <a:bodyPr/>
          <a:lstStyle/>
          <a:p>
            <a:fld id="{9E69DD1D-E26A-4CE3-A99D-DEE571DB6B2B}" type="slidenum">
              <a:rPr lang="en-US" sz="2000" smtClean="0">
                <a:solidFill>
                  <a:schemeClr val="tx1"/>
                </a:solidFill>
              </a:rPr>
              <a:t>7</a:t>
            </a:fld>
            <a:endParaRPr lang="en-US" dirty="0">
              <a:solidFill>
                <a:schemeClr val="tx1"/>
              </a:solidFill>
            </a:endParaRPr>
          </a:p>
        </p:txBody>
      </p:sp>
    </p:spTree>
    <p:extLst>
      <p:ext uri="{BB962C8B-B14F-4D97-AF65-F5344CB8AC3E}">
        <p14:creationId xmlns:p14="http://schemas.microsoft.com/office/powerpoint/2010/main" val="157055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HGMaruGothicMPRO" panose="020B0400000000000000" pitchFamily="34" charset="-128"/>
                <a:ea typeface="HGMaruGothicMPRO" panose="020B0400000000000000" pitchFamily="34" charset="-128"/>
              </a:rPr>
              <a:t>  What is Cyberwar?</a:t>
            </a:r>
          </a:p>
          <a:p>
            <a:pPr algn="ctr"/>
            <a:endParaRPr lang="en-US" sz="6000" dirty="0">
              <a:latin typeface="+mj-lt"/>
            </a:endParaRPr>
          </a:p>
        </p:txBody>
      </p:sp>
      <p:sp>
        <p:nvSpPr>
          <p:cNvPr id="4" name="Date Placeholder 3">
            <a:extLst>
              <a:ext uri="{FF2B5EF4-FFF2-40B4-BE49-F238E27FC236}">
                <a16:creationId xmlns:a16="http://schemas.microsoft.com/office/drawing/2014/main" id="{467A03D9-07AC-0D3A-9A10-2E657AEF9151}"/>
              </a:ext>
            </a:extLst>
          </p:cNvPr>
          <p:cNvSpPr>
            <a:spLocks noGrp="1"/>
          </p:cNvSpPr>
          <p:nvPr>
            <p:ph type="dt" sz="half" idx="10"/>
          </p:nvPr>
        </p:nvSpPr>
        <p:spPr/>
        <p:txBody>
          <a:bodyPr/>
          <a:lstStyle/>
          <a:p>
            <a:fld id="{EB51CE44-A6DA-40CC-8CEB-851EC9380250}" type="datetime1">
              <a:rPr lang="en-US" smtClean="0">
                <a:solidFill>
                  <a:schemeClr val="bg1"/>
                </a:solidFill>
              </a:rPr>
              <a:t>5/26/2023</a:t>
            </a:fld>
            <a:endParaRPr lang="en-US" dirty="0">
              <a:solidFill>
                <a:schemeClr val="bg1"/>
              </a:solidFill>
            </a:endParaRPr>
          </a:p>
        </p:txBody>
      </p:sp>
      <p:sp>
        <p:nvSpPr>
          <p:cNvPr id="6" name="Footer Placeholder 5">
            <a:extLst>
              <a:ext uri="{FF2B5EF4-FFF2-40B4-BE49-F238E27FC236}">
                <a16:creationId xmlns:a16="http://schemas.microsoft.com/office/drawing/2014/main" id="{B2C1C757-334C-050B-AA51-84957F131CE5}"/>
              </a:ext>
            </a:extLst>
          </p:cNvPr>
          <p:cNvSpPr>
            <a:spLocks noGrp="1"/>
          </p:cNvSpPr>
          <p:nvPr>
            <p:ph type="ftr" sz="quarter" idx="11"/>
          </p:nvPr>
        </p:nvSpPr>
        <p:spPr>
          <a:xfrm>
            <a:off x="3647907" y="6356350"/>
            <a:ext cx="4114800" cy="365125"/>
          </a:xfrm>
        </p:spPr>
        <p:txBody>
          <a:bodyPr/>
          <a:lstStyle/>
          <a:p>
            <a:r>
              <a:rPr lang="en-US" dirty="0">
                <a:solidFill>
                  <a:schemeClr val="bg1"/>
                </a:solidFill>
              </a:rPr>
              <a:t>Cyber War: The Reign Of Digital Battlefield</a:t>
            </a:r>
          </a:p>
        </p:txBody>
      </p:sp>
      <p:sp>
        <p:nvSpPr>
          <p:cNvPr id="8" name="Slide Number Placeholder 7">
            <a:extLst>
              <a:ext uri="{FF2B5EF4-FFF2-40B4-BE49-F238E27FC236}">
                <a16:creationId xmlns:a16="http://schemas.microsoft.com/office/drawing/2014/main" id="{8011441A-18BE-5C4F-8E3D-D0F01B55C17D}"/>
              </a:ext>
            </a:extLst>
          </p:cNvPr>
          <p:cNvSpPr>
            <a:spLocks noGrp="1"/>
          </p:cNvSpPr>
          <p:nvPr>
            <p:ph type="sldNum" sz="quarter" idx="12"/>
          </p:nvPr>
        </p:nvSpPr>
        <p:spPr/>
        <p:txBody>
          <a:bodyPr/>
          <a:lstStyle/>
          <a:p>
            <a:fld id="{9E69DD1D-E26A-4CE3-A99D-DEE571DB6B2B}" type="slidenum">
              <a:rPr lang="en-US" sz="2000" smtClean="0">
                <a:solidFill>
                  <a:schemeClr val="bg1"/>
                </a:solidFill>
              </a:rPr>
              <a:t>8</a:t>
            </a:fld>
            <a:endParaRPr lang="en-US" dirty="0">
              <a:solidFill>
                <a:schemeClr val="bg1"/>
              </a:solidFill>
            </a:endParaRPr>
          </a:p>
        </p:txBody>
      </p:sp>
    </p:spTree>
    <p:extLst>
      <p:ext uri="{BB962C8B-B14F-4D97-AF65-F5344CB8AC3E}">
        <p14:creationId xmlns:p14="http://schemas.microsoft.com/office/powerpoint/2010/main" val="1306665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aphical user interface, text, application&#10;&#10;Description automatically generated">
            <a:extLst>
              <a:ext uri="{FF2B5EF4-FFF2-40B4-BE49-F238E27FC236}">
                <a16:creationId xmlns:a16="http://schemas.microsoft.com/office/drawing/2014/main" id="{7FF1E547-C9FD-8F3A-E382-321EDB55DA21}"/>
              </a:ext>
            </a:extLst>
          </p:cNvPr>
          <p:cNvPicPr>
            <a:picLocks noChangeAspect="1"/>
          </p:cNvPicPr>
          <p:nvPr/>
        </p:nvPicPr>
        <p:blipFill rotWithShape="1">
          <a:blip r:embed="rId2">
            <a:extLst>
              <a:ext uri="{28A0092B-C50C-407E-A947-70E740481C1C}">
                <a14:useLocalDpi xmlns:a14="http://schemas.microsoft.com/office/drawing/2010/main" val="0"/>
              </a:ext>
            </a:extLst>
          </a:blip>
          <a:srcRect t="9926" b="5333"/>
          <a:stretch/>
        </p:blipFill>
        <p:spPr>
          <a:xfrm>
            <a:off x="-355971" y="0"/>
            <a:ext cx="12547971" cy="7162800"/>
          </a:xfrm>
          <a:prstGeom prst="rect">
            <a:avLst/>
          </a:prstGeom>
        </p:spPr>
      </p:pic>
      <p:pic>
        <p:nvPicPr>
          <p:cNvPr id="3" name="Picture 2" descr="Graphical user interface, text, chat or text message&#10;&#10;Description automatically generated">
            <a:extLst>
              <a:ext uri="{FF2B5EF4-FFF2-40B4-BE49-F238E27FC236}">
                <a16:creationId xmlns:a16="http://schemas.microsoft.com/office/drawing/2014/main" id="{09ABDDC0-2BFE-9102-48FB-003968356D51}"/>
              </a:ext>
            </a:extLst>
          </p:cNvPr>
          <p:cNvPicPr>
            <a:picLocks noChangeAspect="1"/>
          </p:cNvPicPr>
          <p:nvPr/>
        </p:nvPicPr>
        <p:blipFill rotWithShape="1">
          <a:blip r:embed="rId3">
            <a:extLst>
              <a:ext uri="{28A0092B-C50C-407E-A947-70E740481C1C}">
                <a14:useLocalDpi xmlns:a14="http://schemas.microsoft.com/office/drawing/2010/main" val="0"/>
              </a:ext>
            </a:extLst>
          </a:blip>
          <a:srcRect l="9083" t="14815" r="32501" b="5778"/>
          <a:stretch/>
        </p:blipFill>
        <p:spPr>
          <a:xfrm>
            <a:off x="-2053254" y="0"/>
            <a:ext cx="7122160" cy="5445760"/>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193A90BD-90F0-400B-3193-363499E9051E}"/>
              </a:ext>
            </a:extLst>
          </p:cNvPr>
          <p:cNvPicPr>
            <a:picLocks noChangeAspect="1"/>
          </p:cNvPicPr>
          <p:nvPr/>
        </p:nvPicPr>
        <p:blipFill rotWithShape="1">
          <a:blip r:embed="rId4">
            <a:extLst>
              <a:ext uri="{28A0092B-C50C-407E-A947-70E740481C1C}">
                <a14:useLocalDpi xmlns:a14="http://schemas.microsoft.com/office/drawing/2010/main" val="0"/>
              </a:ext>
            </a:extLst>
          </a:blip>
          <a:srcRect l="13417" t="27259" r="34000" b="6815"/>
          <a:stretch/>
        </p:blipFill>
        <p:spPr>
          <a:xfrm>
            <a:off x="7066280" y="60960"/>
            <a:ext cx="4999013" cy="3525453"/>
          </a:xfrm>
          <a:prstGeom prst="rect">
            <a:avLst/>
          </a:prstGeom>
        </p:spPr>
      </p:pic>
      <p:pic>
        <p:nvPicPr>
          <p:cNvPr id="7" name="Picture 6">
            <a:extLst>
              <a:ext uri="{FF2B5EF4-FFF2-40B4-BE49-F238E27FC236}">
                <a16:creationId xmlns:a16="http://schemas.microsoft.com/office/drawing/2014/main" id="{4F407F17-3D6A-AF21-F904-854FBB6AA6F8}"/>
              </a:ext>
            </a:extLst>
          </p:cNvPr>
          <p:cNvPicPr>
            <a:picLocks noChangeAspect="1"/>
          </p:cNvPicPr>
          <p:nvPr/>
        </p:nvPicPr>
        <p:blipFill rotWithShape="1">
          <a:blip r:embed="rId5">
            <a:extLst>
              <a:ext uri="{28A0092B-C50C-407E-A947-70E740481C1C}">
                <a14:useLocalDpi xmlns:a14="http://schemas.microsoft.com/office/drawing/2010/main" val="0"/>
              </a:ext>
            </a:extLst>
          </a:blip>
          <a:srcRect l="9563" t="10074" r="30672" b="5334"/>
          <a:stretch/>
        </p:blipFill>
        <p:spPr>
          <a:xfrm>
            <a:off x="2410198" y="2103120"/>
            <a:ext cx="6048935" cy="4856480"/>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D5CF5695-C4AA-C88C-40D8-5DA5D618CCDE}"/>
              </a:ext>
            </a:extLst>
          </p:cNvPr>
          <p:cNvPicPr>
            <a:picLocks noChangeAspect="1"/>
          </p:cNvPicPr>
          <p:nvPr/>
        </p:nvPicPr>
        <p:blipFill rotWithShape="1">
          <a:blip r:embed="rId2">
            <a:extLst>
              <a:ext uri="{28A0092B-C50C-407E-A947-70E740481C1C}">
                <a14:useLocalDpi xmlns:a14="http://schemas.microsoft.com/office/drawing/2010/main" val="0"/>
              </a:ext>
            </a:extLst>
          </a:blip>
          <a:srcRect l="23480" t="45802" r="25981" b="5333"/>
          <a:stretch/>
        </p:blipFill>
        <p:spPr>
          <a:xfrm>
            <a:off x="7169103" y="4053840"/>
            <a:ext cx="5022897" cy="3271520"/>
          </a:xfrm>
          <a:prstGeom prst="rect">
            <a:avLst/>
          </a:prstGeom>
        </p:spPr>
      </p:pic>
      <p:grpSp>
        <p:nvGrpSpPr>
          <p:cNvPr id="8" name="Group 7">
            <a:extLst>
              <a:ext uri="{FF2B5EF4-FFF2-40B4-BE49-F238E27FC236}">
                <a16:creationId xmlns:a16="http://schemas.microsoft.com/office/drawing/2014/main" id="{2CAA9F18-4897-FF48-7AB5-78A2F833EE2F}"/>
              </a:ext>
            </a:extLst>
          </p:cNvPr>
          <p:cNvGrpSpPr/>
          <p:nvPr/>
        </p:nvGrpSpPr>
        <p:grpSpPr>
          <a:xfrm>
            <a:off x="-601579" y="-161365"/>
            <a:ext cx="7667859" cy="7486725"/>
            <a:chOff x="-601579" y="-161365"/>
            <a:chExt cx="7667859" cy="7486725"/>
          </a:xfrm>
        </p:grpSpPr>
        <p:sp>
          <p:nvSpPr>
            <p:cNvPr id="2" name="Rectangle 1">
              <a:extLst>
                <a:ext uri="{FF2B5EF4-FFF2-40B4-BE49-F238E27FC236}">
                  <a16:creationId xmlns:a16="http://schemas.microsoft.com/office/drawing/2014/main" id="{B2D0D566-CC4D-0E18-BE91-2B3BAD877E0E}"/>
                </a:ext>
              </a:extLst>
            </p:cNvPr>
            <p:cNvSpPr/>
            <p:nvPr/>
          </p:nvSpPr>
          <p:spPr>
            <a:xfrm>
              <a:off x="-601579" y="-161365"/>
              <a:ext cx="7667859" cy="7486725"/>
            </a:xfrm>
            <a:prstGeom prst="rect">
              <a:avLst/>
            </a:prstGeom>
            <a:solidFill>
              <a:schemeClr val="tx1">
                <a:lumMod val="95000"/>
                <a:lumOff val="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atin typeface="HGMaruGothicMPRO" panose="020B0400000000000000" pitchFamily="34" charset="-128"/>
                  <a:ea typeface="HGMaruGothicMPRO" panose="020B0400000000000000" pitchFamily="34" charset="-128"/>
                </a:rPr>
                <a:t>  What is Cyberwar?</a:t>
              </a:r>
            </a:p>
            <a:p>
              <a:pPr algn="ctr"/>
              <a:endParaRPr lang="en-US" sz="6000" dirty="0">
                <a:latin typeface="+mj-lt"/>
              </a:endParaRPr>
            </a:p>
          </p:txBody>
        </p:sp>
        <p:sp>
          <p:nvSpPr>
            <p:cNvPr id="6" name="TextBox 5">
              <a:extLst>
                <a:ext uri="{FF2B5EF4-FFF2-40B4-BE49-F238E27FC236}">
                  <a16:creationId xmlns:a16="http://schemas.microsoft.com/office/drawing/2014/main" id="{6F47BFCF-0AB2-80EA-D806-C004B9045342}"/>
                </a:ext>
              </a:extLst>
            </p:cNvPr>
            <p:cNvSpPr txBox="1"/>
            <p:nvPr/>
          </p:nvSpPr>
          <p:spPr>
            <a:xfrm>
              <a:off x="249382" y="3885029"/>
              <a:ext cx="6271199" cy="1200329"/>
            </a:xfrm>
            <a:prstGeom prst="rect">
              <a:avLst/>
            </a:prstGeom>
            <a:noFill/>
          </p:spPr>
          <p:txBody>
            <a:bodyPr wrap="square">
              <a:spAutoFit/>
            </a:bodyPr>
            <a:lstStyle/>
            <a:p>
              <a:pPr marL="0" indent="0">
                <a:buNone/>
              </a:pPr>
              <a:r>
                <a:rPr lang="en-US" sz="2400" b="0" i="0" dirty="0">
                  <a:solidFill>
                    <a:schemeClr val="bg1"/>
                  </a:solidFill>
                  <a:effectLst/>
                  <a:latin typeface="HGMaruGothicMPRO" panose="020B0400000000000000" pitchFamily="34" charset="-128"/>
                  <a:ea typeface="HGMaruGothicMPRO" panose="020B0400000000000000" pitchFamily="34" charset="-128"/>
                </a:rPr>
                <a:t>Cyber warfare is usually defined as a </a:t>
              </a:r>
              <a:r>
                <a:rPr lang="en-US" sz="2400" b="0" i="0" u="none" strike="noStrike" dirty="0">
                  <a:solidFill>
                    <a:schemeClr val="bg1"/>
                  </a:solidFill>
                  <a:effectLst/>
                  <a:latin typeface="HGMaruGothicMPRO" panose="020B0400000000000000" pitchFamily="34" charset="-128"/>
                  <a:ea typeface="HGMaruGothicMPRO" panose="020B0400000000000000" pitchFamily="34" charset="-128"/>
                  <a:hlinkClick r:id="rId6">
                    <a:extLst>
                      <a:ext uri="{A12FA001-AC4F-418D-AE19-62706E023703}">
                        <ahyp:hlinkClr xmlns:ahyp="http://schemas.microsoft.com/office/drawing/2018/hyperlinkcolor" val="tx"/>
                      </a:ext>
                    </a:extLst>
                  </a:hlinkClick>
                </a:rPr>
                <a:t>cyber attack</a:t>
              </a:r>
              <a:r>
                <a:rPr lang="en-US" sz="2400" b="0" i="0" dirty="0">
                  <a:solidFill>
                    <a:schemeClr val="bg1"/>
                  </a:solidFill>
                  <a:effectLst/>
                  <a:latin typeface="HGMaruGothicMPRO" panose="020B0400000000000000" pitchFamily="34" charset="-128"/>
                  <a:ea typeface="HGMaruGothicMPRO" panose="020B0400000000000000" pitchFamily="34" charset="-128"/>
                </a:rPr>
                <a:t> or series of attacks that target a country by another.</a:t>
              </a:r>
            </a:p>
          </p:txBody>
        </p:sp>
      </p:grpSp>
      <p:sp>
        <p:nvSpPr>
          <p:cNvPr id="4" name="Date Placeholder 3">
            <a:extLst>
              <a:ext uri="{FF2B5EF4-FFF2-40B4-BE49-F238E27FC236}">
                <a16:creationId xmlns:a16="http://schemas.microsoft.com/office/drawing/2014/main" id="{4F5C3582-FFAA-D8FA-7596-FC36700A065E}"/>
              </a:ext>
            </a:extLst>
          </p:cNvPr>
          <p:cNvSpPr>
            <a:spLocks noGrp="1"/>
          </p:cNvSpPr>
          <p:nvPr>
            <p:ph type="dt" sz="half" idx="10"/>
          </p:nvPr>
        </p:nvSpPr>
        <p:spPr/>
        <p:txBody>
          <a:bodyPr/>
          <a:lstStyle/>
          <a:p>
            <a:fld id="{35F27547-B112-4538-9E7E-94435ED38E78}" type="datetime1">
              <a:rPr lang="en-US" smtClean="0">
                <a:solidFill>
                  <a:schemeClr val="bg1"/>
                </a:solidFill>
              </a:rPr>
              <a:t>5/26/2023</a:t>
            </a:fld>
            <a:endParaRPr lang="en-US" dirty="0">
              <a:solidFill>
                <a:schemeClr val="bg1"/>
              </a:solidFill>
            </a:endParaRPr>
          </a:p>
        </p:txBody>
      </p:sp>
      <p:sp>
        <p:nvSpPr>
          <p:cNvPr id="11" name="Footer Placeholder 10">
            <a:extLst>
              <a:ext uri="{FF2B5EF4-FFF2-40B4-BE49-F238E27FC236}">
                <a16:creationId xmlns:a16="http://schemas.microsoft.com/office/drawing/2014/main" id="{FEE95F51-5814-6AE6-B26B-B2FF7E6AEDCD}"/>
              </a:ext>
            </a:extLst>
          </p:cNvPr>
          <p:cNvSpPr>
            <a:spLocks noGrp="1"/>
          </p:cNvSpPr>
          <p:nvPr>
            <p:ph type="ftr" sz="quarter" idx="11"/>
          </p:nvPr>
        </p:nvSpPr>
        <p:spPr>
          <a:xfrm>
            <a:off x="3581400" y="6356350"/>
            <a:ext cx="4114800" cy="365125"/>
          </a:xfrm>
        </p:spPr>
        <p:txBody>
          <a:bodyPr/>
          <a:lstStyle/>
          <a:p>
            <a:r>
              <a:rPr lang="en-US" dirty="0">
                <a:solidFill>
                  <a:schemeClr val="bg1"/>
                </a:solidFill>
              </a:rPr>
              <a:t>Cyber War: The Reign Of Digital Battlefield</a:t>
            </a:r>
          </a:p>
        </p:txBody>
      </p:sp>
      <p:sp>
        <p:nvSpPr>
          <p:cNvPr id="12" name="Slide Number Placeholder 11">
            <a:extLst>
              <a:ext uri="{FF2B5EF4-FFF2-40B4-BE49-F238E27FC236}">
                <a16:creationId xmlns:a16="http://schemas.microsoft.com/office/drawing/2014/main" id="{411B0485-FBEF-1F8F-9BBB-8AD019B956AA}"/>
              </a:ext>
            </a:extLst>
          </p:cNvPr>
          <p:cNvSpPr>
            <a:spLocks noGrp="1"/>
          </p:cNvSpPr>
          <p:nvPr>
            <p:ph type="sldNum" sz="quarter" idx="12"/>
          </p:nvPr>
        </p:nvSpPr>
        <p:spPr/>
        <p:txBody>
          <a:bodyPr/>
          <a:lstStyle/>
          <a:p>
            <a:fld id="{9E69DD1D-E26A-4CE3-A99D-DEE571DB6B2B}" type="slidenum">
              <a:rPr lang="en-US" sz="2000" smtClean="0"/>
              <a:t>9</a:t>
            </a:fld>
            <a:endParaRPr lang="en-US" dirty="0"/>
          </a:p>
        </p:txBody>
      </p:sp>
    </p:spTree>
    <p:extLst>
      <p:ext uri="{BB962C8B-B14F-4D97-AF65-F5344CB8AC3E}">
        <p14:creationId xmlns:p14="http://schemas.microsoft.com/office/powerpoint/2010/main" val="3161895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1351</TotalTime>
  <Words>2780</Words>
  <Application>Microsoft Office PowerPoint</Application>
  <PresentationFormat>Widescreen</PresentationFormat>
  <Paragraphs>299</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HGMaruGothicMPRO</vt:lpstr>
      <vt:lpstr>Arial</vt:lpstr>
      <vt:lpstr>Baskerville Old Face</vt:lpstr>
      <vt:lpstr>Calibri</vt:lpstr>
      <vt:lpstr>Calibri Light</vt:lpstr>
      <vt:lpstr>Inter</vt:lpstr>
      <vt:lpstr>Open Sans</vt:lpstr>
      <vt:lpstr>Office Theme</vt:lpstr>
      <vt:lpstr>PowerPoint Presentation</vt:lpstr>
      <vt:lpstr>WAR</vt:lpstr>
      <vt:lpstr>WAR</vt:lpstr>
      <vt:lpstr>MODERN WAR</vt:lpstr>
      <vt:lpstr>PowerPoint Presentation</vt:lpstr>
      <vt:lpstr>TOPIC: CYBERWAR   </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Impacts of Cyber Warfare</vt:lpstr>
      <vt:lpstr>PowerPoint Presentation</vt:lpstr>
      <vt:lpstr>The Importance of Layered Defense </vt:lpstr>
      <vt:lpstr>Securing the Private Sector  </vt:lpstr>
      <vt:lpstr>The Future of Cyber Warfare</vt:lpstr>
      <vt:lpstr>Conclusion: The Need for Vigilance</vt:lpstr>
      <vt:lpstr>Reference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dc:title>
  <dc:creator>Manasi Kondekar</dc:creator>
  <cp:lastModifiedBy>Mansi Deepak Kondekar</cp:lastModifiedBy>
  <cp:revision>11</cp:revision>
  <dcterms:created xsi:type="dcterms:W3CDTF">2023-04-08T17:34:31Z</dcterms:created>
  <dcterms:modified xsi:type="dcterms:W3CDTF">2023-05-26T19:14:21Z</dcterms:modified>
</cp:coreProperties>
</file>